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Roboto" charset="1" panose="02000000000000000000"/>
      <p:regular r:id="rId14"/>
    </p:embeddedFont>
    <p:embeddedFont>
      <p:font typeface="Roboto Bold" charset="1" panose="02000000000000000000"/>
      <p:regular r:id="rId15"/>
    </p:embeddedFont>
    <p:embeddedFont>
      <p:font typeface="Roboto Italics" charset="1" panose="02000000000000000000"/>
      <p:regular r:id="rId16"/>
    </p:embeddedFont>
    <p:embeddedFont>
      <p:font typeface="Roboto Bold Italics" charset="1" panose="02000000000000000000"/>
      <p:regular r:id="rId17"/>
    </p:embeddedFont>
    <p:embeddedFont>
      <p:font typeface="DM Sans" charset="1" panose="00000000000000000000"/>
      <p:regular r:id="rId18"/>
    </p:embeddedFont>
    <p:embeddedFont>
      <p:font typeface="DM Sans Bold" charset="1" panose="00000000000000000000"/>
      <p:regular r:id="rId19"/>
    </p:embeddedFont>
    <p:embeddedFont>
      <p:font typeface="DM Sans Italics" charset="1" panose="00000000000000000000"/>
      <p:regular r:id="rId20"/>
    </p:embeddedFont>
    <p:embeddedFont>
      <p:font typeface="DM Sans 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2700000">
            <a:off x="11386843" y="7201845"/>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flipV="true">
            <a:off x="14131544" y="7969488"/>
            <a:ext cx="5132702" cy="5185216"/>
          </a:xfrm>
          <a:prstGeom prst="line">
            <a:avLst/>
          </a:prstGeom>
          <a:ln cap="flat" w="28575">
            <a:solidFill>
              <a:srgbClr val="8CA9AD"/>
            </a:solidFill>
            <a:prstDash val="solid"/>
            <a:headEnd type="none" len="sm" w="sm"/>
            <a:tailEnd type="none" len="sm" w="sm"/>
          </a:ln>
        </p:spPr>
      </p:sp>
      <p:sp>
        <p:nvSpPr>
          <p:cNvPr name="AutoShape 6" id="6"/>
          <p:cNvSpPr/>
          <p:nvPr/>
        </p:nvSpPr>
        <p:spPr>
          <a:xfrm flipV="true">
            <a:off x="14444220" y="8329798"/>
            <a:ext cx="5038853" cy="5038853"/>
          </a:xfrm>
          <a:prstGeom prst="line">
            <a:avLst/>
          </a:prstGeom>
          <a:ln cap="flat" w="28575">
            <a:solidFill>
              <a:srgbClr val="8CA9AD"/>
            </a:solidFill>
            <a:prstDash val="solid"/>
            <a:headEnd type="none" len="sm" w="sm"/>
            <a:tailEnd type="none" len="sm" w="sm"/>
          </a:ln>
        </p:spPr>
      </p:sp>
      <p:sp>
        <p:nvSpPr>
          <p:cNvPr name="AutoShape 7" id="7"/>
          <p:cNvSpPr/>
          <p:nvPr/>
        </p:nvSpPr>
        <p:spPr>
          <a:xfrm flipV="true">
            <a:off x="14802690" y="8681112"/>
            <a:ext cx="4867141" cy="4867141"/>
          </a:xfrm>
          <a:prstGeom prst="line">
            <a:avLst/>
          </a:prstGeom>
          <a:ln cap="flat" w="28575">
            <a:solidFill>
              <a:srgbClr val="8CA9AD"/>
            </a:solidFill>
            <a:prstDash val="solid"/>
            <a:headEnd type="none" len="sm" w="sm"/>
            <a:tailEnd type="none" len="sm" w="sm"/>
          </a:ln>
        </p:spPr>
      </p:sp>
      <p:sp>
        <p:nvSpPr>
          <p:cNvPr name="Freeform 8" id="8"/>
          <p:cNvSpPr/>
          <p:nvPr/>
        </p:nvSpPr>
        <p:spPr>
          <a:xfrm flipH="false" flipV="false" rot="-10800000">
            <a:off x="9525" y="63583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83809" y="63869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0" y="74707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10800000">
            <a:off x="0" y="85545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1083809" y="85545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10800000">
            <a:off x="1083809" y="962372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5400000">
            <a:off x="0" y="96383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2700000">
            <a:off x="-1376391" y="-3093321"/>
            <a:ext cx="7415398" cy="3565095"/>
            <a:chOff x="0" y="0"/>
            <a:chExt cx="660400" cy="317500"/>
          </a:xfrm>
        </p:grpSpPr>
        <p:sp>
          <p:nvSpPr>
            <p:cNvPr name="Freeform 16" id="1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7" id="1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8" id="18"/>
          <p:cNvSpPr/>
          <p:nvPr/>
        </p:nvSpPr>
        <p:spPr>
          <a:xfrm>
            <a:off x="-1839005" y="-2273771"/>
            <a:ext cx="5185216" cy="5132702"/>
          </a:xfrm>
          <a:prstGeom prst="line">
            <a:avLst/>
          </a:prstGeom>
          <a:ln cap="flat" w="28575">
            <a:solidFill>
              <a:srgbClr val="8CA9AD"/>
            </a:solidFill>
            <a:prstDash val="solid"/>
            <a:headEnd type="none" len="sm" w="sm"/>
            <a:tailEnd type="none" len="sm" w="sm"/>
          </a:ln>
        </p:spPr>
      </p:sp>
      <p:sp>
        <p:nvSpPr>
          <p:cNvPr name="AutoShape 19" id="19"/>
          <p:cNvSpPr/>
          <p:nvPr/>
        </p:nvSpPr>
        <p:spPr>
          <a:xfrm>
            <a:off x="-2052951" y="-1961095"/>
            <a:ext cx="5038853" cy="5038853"/>
          </a:xfrm>
          <a:prstGeom prst="line">
            <a:avLst/>
          </a:prstGeom>
          <a:ln cap="flat" w="28575">
            <a:solidFill>
              <a:srgbClr val="8CA9AD"/>
            </a:solidFill>
            <a:prstDash val="solid"/>
            <a:headEnd type="none" len="sm" w="sm"/>
            <a:tailEnd type="none" len="sm" w="sm"/>
          </a:ln>
        </p:spPr>
      </p:sp>
      <p:sp>
        <p:nvSpPr>
          <p:cNvPr name="AutoShape 20" id="20"/>
          <p:cNvSpPr/>
          <p:nvPr/>
        </p:nvSpPr>
        <p:spPr>
          <a:xfrm>
            <a:off x="-2232553" y="-1602625"/>
            <a:ext cx="4867141" cy="4867141"/>
          </a:xfrm>
          <a:prstGeom prst="line">
            <a:avLst/>
          </a:prstGeom>
          <a:ln cap="flat" w="28575">
            <a:solidFill>
              <a:srgbClr val="8CA9AD"/>
            </a:solidFill>
            <a:prstDash val="solid"/>
            <a:headEnd type="none" len="sm" w="sm"/>
            <a:tailEnd type="none" len="sm" w="sm"/>
          </a:ln>
        </p:spPr>
      </p:sp>
      <p:sp>
        <p:nvSpPr>
          <p:cNvPr name="AutoShape 21" id="21"/>
          <p:cNvSpPr/>
          <p:nvPr/>
        </p:nvSpPr>
        <p:spPr>
          <a:xfrm>
            <a:off x="-2359208" y="-1216357"/>
            <a:ext cx="4690515" cy="4690515"/>
          </a:xfrm>
          <a:prstGeom prst="line">
            <a:avLst/>
          </a:prstGeom>
          <a:ln cap="flat" w="28575">
            <a:solidFill>
              <a:srgbClr val="8CA9AD"/>
            </a:solidFill>
            <a:prstDash val="solid"/>
            <a:headEnd type="none" len="sm" w="sm"/>
            <a:tailEnd type="none" len="sm" w="sm"/>
          </a:ln>
        </p:spPr>
      </p:sp>
      <p:sp>
        <p:nvSpPr>
          <p:cNvPr name="AutoShape 22" id="22"/>
          <p:cNvSpPr/>
          <p:nvPr/>
        </p:nvSpPr>
        <p:spPr>
          <a:xfrm>
            <a:off x="-2503062" y="-776680"/>
            <a:ext cx="4347674" cy="4347674"/>
          </a:xfrm>
          <a:prstGeom prst="line">
            <a:avLst/>
          </a:prstGeom>
          <a:ln cap="flat" w="28575">
            <a:solidFill>
              <a:srgbClr val="8CA9AD"/>
            </a:solidFill>
            <a:prstDash val="solid"/>
            <a:headEnd type="none" len="sm" w="sm"/>
            <a:tailEnd type="none" len="sm" w="sm"/>
          </a:ln>
        </p:spPr>
      </p:sp>
      <p:sp>
        <p:nvSpPr>
          <p:cNvPr name="AutoShape 23" id="23"/>
          <p:cNvSpPr/>
          <p:nvPr/>
        </p:nvSpPr>
        <p:spPr>
          <a:xfrm>
            <a:off x="-2623881" y="-332957"/>
            <a:ext cx="3963599" cy="3985594"/>
          </a:xfrm>
          <a:prstGeom prst="line">
            <a:avLst/>
          </a:prstGeom>
          <a:ln cap="flat" w="28575">
            <a:solidFill>
              <a:srgbClr val="8CA9AD"/>
            </a:solidFill>
            <a:prstDash val="solid"/>
            <a:headEnd type="none" len="sm" w="sm"/>
            <a:tailEnd type="none" len="sm" w="sm"/>
          </a:ln>
        </p:spPr>
      </p:sp>
      <p:sp>
        <p:nvSpPr>
          <p:cNvPr name="AutoShape 24" id="24"/>
          <p:cNvSpPr/>
          <p:nvPr/>
        </p:nvSpPr>
        <p:spPr>
          <a:xfrm>
            <a:off x="-2598114" y="228677"/>
            <a:ext cx="3377485" cy="3360058"/>
          </a:xfrm>
          <a:prstGeom prst="line">
            <a:avLst/>
          </a:prstGeom>
          <a:ln cap="flat" w="28575">
            <a:solidFill>
              <a:srgbClr val="8CA9AD"/>
            </a:solidFill>
            <a:prstDash val="solid"/>
            <a:headEnd type="none" len="sm" w="sm"/>
            <a:tailEnd type="none" len="sm" w="sm"/>
          </a:ln>
        </p:spPr>
      </p:sp>
      <p:sp>
        <p:nvSpPr>
          <p:cNvPr name="AutoShape 25" id="25"/>
          <p:cNvSpPr/>
          <p:nvPr/>
        </p:nvSpPr>
        <p:spPr>
          <a:xfrm>
            <a:off x="-2509797" y="905760"/>
            <a:ext cx="2628598" cy="2671969"/>
          </a:xfrm>
          <a:prstGeom prst="line">
            <a:avLst/>
          </a:prstGeom>
          <a:ln cap="flat" w="28575">
            <a:solidFill>
              <a:srgbClr val="8CA9AD"/>
            </a:solidFill>
            <a:prstDash val="solid"/>
            <a:headEnd type="none" len="sm" w="sm"/>
            <a:tailEnd type="none" len="sm" w="sm"/>
          </a:ln>
        </p:spPr>
      </p:sp>
      <p:sp>
        <p:nvSpPr>
          <p:cNvPr name="Freeform 26" id="26"/>
          <p:cNvSpPr/>
          <p:nvPr/>
        </p:nvSpPr>
        <p:spPr>
          <a:xfrm flipH="false" flipV="false" rot="0">
            <a:off x="14104747" y="0"/>
            <a:ext cx="4183253" cy="4114800"/>
          </a:xfrm>
          <a:custGeom>
            <a:avLst/>
            <a:gdLst/>
            <a:ahLst/>
            <a:cxnLst/>
            <a:rect r="r" b="b" t="t" l="l"/>
            <a:pathLst>
              <a:path h="4114800" w="4183253">
                <a:moveTo>
                  <a:pt x="0" y="0"/>
                </a:moveTo>
                <a:lnTo>
                  <a:pt x="4183253" y="0"/>
                </a:lnTo>
                <a:lnTo>
                  <a:pt x="4183253"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3486377" y="3940175"/>
            <a:ext cx="11315247" cy="2597149"/>
          </a:xfrm>
          <a:prstGeom prst="rect">
            <a:avLst/>
          </a:prstGeom>
        </p:spPr>
        <p:txBody>
          <a:bodyPr anchor="t" rtlCol="false" tIns="0" lIns="0" bIns="0" rIns="0">
            <a:spAutoFit/>
          </a:bodyPr>
          <a:lstStyle/>
          <a:p>
            <a:pPr algn="ctr">
              <a:lnSpc>
                <a:spcPts val="9999"/>
              </a:lnSpc>
            </a:pPr>
            <a:r>
              <a:rPr lang="en-US" sz="9999">
                <a:solidFill>
                  <a:srgbClr val="227C9D"/>
                </a:solidFill>
                <a:latin typeface="Kollektif Bold"/>
              </a:rPr>
              <a:t>CORONA VIRUS ANALYSIS</a:t>
            </a:r>
          </a:p>
        </p:txBody>
      </p:sp>
      <p:sp>
        <p:nvSpPr>
          <p:cNvPr name="TextBox 28" id="28"/>
          <p:cNvSpPr txBox="true"/>
          <p:nvPr/>
        </p:nvSpPr>
        <p:spPr>
          <a:xfrm rot="0">
            <a:off x="5558084" y="6704289"/>
            <a:ext cx="7197206" cy="795025"/>
          </a:xfrm>
          <a:prstGeom prst="rect">
            <a:avLst/>
          </a:prstGeom>
        </p:spPr>
        <p:txBody>
          <a:bodyPr anchor="t" rtlCol="false" tIns="0" lIns="0" bIns="0" rIns="0">
            <a:spAutoFit/>
          </a:bodyPr>
          <a:lstStyle/>
          <a:p>
            <a:pPr algn="ctr">
              <a:lnSpc>
                <a:spcPts val="6160"/>
              </a:lnSpc>
            </a:pPr>
            <a:r>
              <a:rPr lang="en-US" sz="5600">
                <a:solidFill>
                  <a:srgbClr val="545454"/>
                </a:solidFill>
                <a:latin typeface="DM Sans"/>
              </a:rPr>
              <a:t>Using SQL</a:t>
            </a:r>
          </a:p>
        </p:txBody>
      </p:sp>
      <p:sp>
        <p:nvSpPr>
          <p:cNvPr name="TextBox 29" id="29"/>
          <p:cNvSpPr txBox="true"/>
          <p:nvPr/>
        </p:nvSpPr>
        <p:spPr>
          <a:xfrm rot="0">
            <a:off x="6363140" y="8377423"/>
            <a:ext cx="5451886" cy="544836"/>
          </a:xfrm>
          <a:prstGeom prst="rect">
            <a:avLst/>
          </a:prstGeom>
        </p:spPr>
        <p:txBody>
          <a:bodyPr anchor="t" rtlCol="false" tIns="0" lIns="0" bIns="0" rIns="0">
            <a:spAutoFit/>
          </a:bodyPr>
          <a:lstStyle/>
          <a:p>
            <a:pPr algn="ctr">
              <a:lnSpc>
                <a:spcPts val="4290"/>
              </a:lnSpc>
            </a:pPr>
            <a:r>
              <a:rPr lang="en-US" sz="3900">
                <a:solidFill>
                  <a:srgbClr val="545454"/>
                </a:solidFill>
                <a:latin typeface="DM Sans"/>
              </a:rPr>
              <a:t>By Shahanas Beegam 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66628" y="4111324"/>
            <a:ext cx="9428749" cy="5669366"/>
          </a:xfrm>
          <a:custGeom>
            <a:avLst/>
            <a:gdLst/>
            <a:ahLst/>
            <a:cxnLst/>
            <a:rect r="r" b="b" t="t" l="l"/>
            <a:pathLst>
              <a:path h="5669366" w="9428749">
                <a:moveTo>
                  <a:pt x="0" y="0"/>
                </a:moveTo>
                <a:lnTo>
                  <a:pt x="9428749" y="0"/>
                </a:lnTo>
                <a:lnTo>
                  <a:pt x="9428749" y="5669365"/>
                </a:lnTo>
                <a:lnTo>
                  <a:pt x="0" y="5669365"/>
                </a:lnTo>
                <a:lnTo>
                  <a:pt x="0" y="0"/>
                </a:lnTo>
                <a:close/>
              </a:path>
            </a:pathLst>
          </a:custGeom>
          <a:blipFill>
            <a:blip r:embed="rId2"/>
            <a:stretch>
              <a:fillRect l="-16810" t="-19026" r="-25915" b="-14492"/>
            </a:stretch>
          </a:blipFill>
          <a:ln w="38100" cap="sq">
            <a:solidFill>
              <a:srgbClr val="000000"/>
            </a:solidFill>
            <a:prstDash val="sysDot"/>
            <a:miter/>
          </a:ln>
        </p:spPr>
      </p:sp>
      <p:sp>
        <p:nvSpPr>
          <p:cNvPr name="TextBox 3" id="3"/>
          <p:cNvSpPr txBox="true"/>
          <p:nvPr/>
        </p:nvSpPr>
        <p:spPr>
          <a:xfrm rot="0">
            <a:off x="2385498" y="750991"/>
            <a:ext cx="13517003" cy="1044575"/>
          </a:xfrm>
          <a:prstGeom prst="rect">
            <a:avLst/>
          </a:prstGeom>
        </p:spPr>
        <p:txBody>
          <a:bodyPr anchor="t" rtlCol="false" tIns="0" lIns="0" bIns="0" rIns="0">
            <a:spAutoFit/>
          </a:bodyPr>
          <a:lstStyle/>
          <a:p>
            <a:pPr algn="l">
              <a:lnSpc>
                <a:spcPts val="4000"/>
              </a:lnSpc>
            </a:pPr>
            <a:r>
              <a:rPr lang="en-US" sz="4000">
                <a:solidFill>
                  <a:srgbClr val="227C9D"/>
                </a:solidFill>
                <a:latin typeface="Roboto Bold"/>
              </a:rPr>
              <a:t>MINIMUM VALUES FOR CONFIRMED,DEATHS,RECOVERED </a:t>
            </a:r>
          </a:p>
          <a:p>
            <a:pPr algn="ctr">
              <a:lnSpc>
                <a:spcPts val="4000"/>
              </a:lnSpc>
            </a:pPr>
            <a:r>
              <a:rPr lang="en-US" sz="4000">
                <a:solidFill>
                  <a:srgbClr val="227C9D"/>
                </a:solidFill>
                <a:latin typeface="Roboto Bold"/>
              </a:rPr>
              <a:t>CASES PER YEAR</a:t>
            </a:r>
          </a:p>
        </p:txBody>
      </p:sp>
      <p:sp>
        <p:nvSpPr>
          <p:cNvPr name="TextBox 4" id="4"/>
          <p:cNvSpPr txBox="true"/>
          <p:nvPr/>
        </p:nvSpPr>
        <p:spPr>
          <a:xfrm rot="0">
            <a:off x="1843462" y="2620387"/>
            <a:ext cx="4137541" cy="589915"/>
          </a:xfrm>
          <a:prstGeom prst="rect">
            <a:avLst/>
          </a:prstGeom>
        </p:spPr>
        <p:txBody>
          <a:bodyPr anchor="t" rtlCol="false" tIns="0" lIns="0" bIns="0" rIns="0">
            <a:spAutoFit/>
          </a:bodyPr>
          <a:lstStyle/>
          <a:p>
            <a:pPr algn="ctr">
              <a:lnSpc>
                <a:spcPts val="4759"/>
              </a:lnSpc>
            </a:pPr>
            <a:r>
              <a:rPr lang="en-US" sz="3399">
                <a:solidFill>
                  <a:srgbClr val="227C9D"/>
                </a:solidFill>
                <a:latin typeface="Roboto"/>
              </a:rPr>
              <a:t>SQL Query and Result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9317" y="3867008"/>
            <a:ext cx="8557186" cy="5586339"/>
          </a:xfrm>
          <a:custGeom>
            <a:avLst/>
            <a:gdLst/>
            <a:ahLst/>
            <a:cxnLst/>
            <a:rect r="r" b="b" t="t" l="l"/>
            <a:pathLst>
              <a:path h="5586339" w="8557186">
                <a:moveTo>
                  <a:pt x="0" y="0"/>
                </a:moveTo>
                <a:lnTo>
                  <a:pt x="8557186" y="0"/>
                </a:lnTo>
                <a:lnTo>
                  <a:pt x="8557186" y="5586340"/>
                </a:lnTo>
                <a:lnTo>
                  <a:pt x="0" y="5586340"/>
                </a:lnTo>
                <a:lnTo>
                  <a:pt x="0" y="0"/>
                </a:lnTo>
                <a:close/>
              </a:path>
            </a:pathLst>
          </a:custGeom>
          <a:blipFill>
            <a:blip r:embed="rId2"/>
            <a:stretch>
              <a:fillRect l="-21814" t="-21406" r="-35448" b="-14096"/>
            </a:stretch>
          </a:blipFill>
          <a:ln w="38100" cap="sq">
            <a:solidFill>
              <a:srgbClr val="000000"/>
            </a:solidFill>
            <a:prstDash val="sysDot"/>
            <a:miter/>
          </a:ln>
        </p:spPr>
      </p:sp>
      <p:sp>
        <p:nvSpPr>
          <p:cNvPr name="TextBox 3" id="3"/>
          <p:cNvSpPr txBox="true"/>
          <p:nvPr/>
        </p:nvSpPr>
        <p:spPr>
          <a:xfrm rot="0">
            <a:off x="2345491" y="850863"/>
            <a:ext cx="13597018" cy="1044575"/>
          </a:xfrm>
          <a:prstGeom prst="rect">
            <a:avLst/>
          </a:prstGeom>
        </p:spPr>
        <p:txBody>
          <a:bodyPr anchor="t" rtlCol="false" tIns="0" lIns="0" bIns="0" rIns="0">
            <a:spAutoFit/>
          </a:bodyPr>
          <a:lstStyle/>
          <a:p>
            <a:pPr algn="l">
              <a:lnSpc>
                <a:spcPts val="4000"/>
              </a:lnSpc>
            </a:pPr>
            <a:r>
              <a:rPr lang="en-US" sz="4000">
                <a:solidFill>
                  <a:srgbClr val="227C9D"/>
                </a:solidFill>
                <a:latin typeface="Roboto Bold"/>
              </a:rPr>
              <a:t>MAXIMUM VALUES FOR CONFIRMED,DEATHS,RECOVERED </a:t>
            </a:r>
          </a:p>
          <a:p>
            <a:pPr algn="ctr">
              <a:lnSpc>
                <a:spcPts val="4000"/>
              </a:lnSpc>
            </a:pPr>
            <a:r>
              <a:rPr lang="en-US" sz="4000">
                <a:solidFill>
                  <a:srgbClr val="227C9D"/>
                </a:solidFill>
                <a:latin typeface="Roboto Bold"/>
              </a:rPr>
              <a:t>CASES PER YEAR</a:t>
            </a:r>
          </a:p>
        </p:txBody>
      </p:sp>
      <p:sp>
        <p:nvSpPr>
          <p:cNvPr name="TextBox 4" id="4"/>
          <p:cNvSpPr txBox="true"/>
          <p:nvPr/>
        </p:nvSpPr>
        <p:spPr>
          <a:xfrm rot="0">
            <a:off x="1529317" y="2548166"/>
            <a:ext cx="4137541" cy="589915"/>
          </a:xfrm>
          <a:prstGeom prst="rect">
            <a:avLst/>
          </a:prstGeom>
        </p:spPr>
        <p:txBody>
          <a:bodyPr anchor="t" rtlCol="false" tIns="0" lIns="0" bIns="0" rIns="0">
            <a:spAutoFit/>
          </a:bodyPr>
          <a:lstStyle/>
          <a:p>
            <a:pPr algn="ctr">
              <a:lnSpc>
                <a:spcPts val="4759"/>
              </a:lnSpc>
            </a:pPr>
            <a:r>
              <a:rPr lang="en-US" sz="3399">
                <a:solidFill>
                  <a:srgbClr val="227C9D"/>
                </a:solidFill>
                <a:latin typeface="Roboto"/>
              </a:rPr>
              <a:t>SQL Query and Result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66628" y="3954509"/>
            <a:ext cx="8772918" cy="5703007"/>
          </a:xfrm>
          <a:custGeom>
            <a:avLst/>
            <a:gdLst/>
            <a:ahLst/>
            <a:cxnLst/>
            <a:rect r="r" b="b" t="t" l="l"/>
            <a:pathLst>
              <a:path h="5703007" w="8772918">
                <a:moveTo>
                  <a:pt x="0" y="0"/>
                </a:moveTo>
                <a:lnTo>
                  <a:pt x="8772918" y="0"/>
                </a:lnTo>
                <a:lnTo>
                  <a:pt x="8772918" y="5703007"/>
                </a:lnTo>
                <a:lnTo>
                  <a:pt x="0" y="5703007"/>
                </a:lnTo>
                <a:lnTo>
                  <a:pt x="0" y="0"/>
                </a:lnTo>
                <a:close/>
              </a:path>
            </a:pathLst>
          </a:custGeom>
          <a:blipFill>
            <a:blip r:embed="rId2"/>
            <a:stretch>
              <a:fillRect l="-20148" t="-19945" r="-33246" b="-12785"/>
            </a:stretch>
          </a:blipFill>
          <a:ln w="38100" cap="sq">
            <a:solidFill>
              <a:srgbClr val="000000"/>
            </a:solidFill>
            <a:prstDash val="sysDot"/>
            <a:miter/>
          </a:ln>
        </p:spPr>
      </p:sp>
      <p:sp>
        <p:nvSpPr>
          <p:cNvPr name="TextBox 3" id="3"/>
          <p:cNvSpPr txBox="true"/>
          <p:nvPr/>
        </p:nvSpPr>
        <p:spPr>
          <a:xfrm rot="0">
            <a:off x="4183005" y="1375500"/>
            <a:ext cx="9921991" cy="539750"/>
          </a:xfrm>
          <a:prstGeom prst="rect">
            <a:avLst/>
          </a:prstGeom>
        </p:spPr>
        <p:txBody>
          <a:bodyPr anchor="t" rtlCol="false" tIns="0" lIns="0" bIns="0" rIns="0">
            <a:spAutoFit/>
          </a:bodyPr>
          <a:lstStyle/>
          <a:p>
            <a:pPr algn="l">
              <a:lnSpc>
                <a:spcPts val="4000"/>
              </a:lnSpc>
            </a:pPr>
            <a:r>
              <a:rPr lang="en-US" sz="4000">
                <a:solidFill>
                  <a:srgbClr val="227C9D"/>
                </a:solidFill>
                <a:latin typeface="Roboto Bold"/>
              </a:rPr>
              <a:t>TOTAL NUMBER OF CASES EACH MONTH</a:t>
            </a:r>
          </a:p>
        </p:txBody>
      </p:sp>
      <p:sp>
        <p:nvSpPr>
          <p:cNvPr name="TextBox 4" id="4"/>
          <p:cNvSpPr txBox="true"/>
          <p:nvPr/>
        </p:nvSpPr>
        <p:spPr>
          <a:xfrm rot="0">
            <a:off x="1468498" y="2601822"/>
            <a:ext cx="4137541" cy="589915"/>
          </a:xfrm>
          <a:prstGeom prst="rect">
            <a:avLst/>
          </a:prstGeom>
        </p:spPr>
        <p:txBody>
          <a:bodyPr anchor="t" rtlCol="false" tIns="0" lIns="0" bIns="0" rIns="0">
            <a:spAutoFit/>
          </a:bodyPr>
          <a:lstStyle/>
          <a:p>
            <a:pPr algn="ctr">
              <a:lnSpc>
                <a:spcPts val="4759"/>
              </a:lnSpc>
            </a:pPr>
            <a:r>
              <a:rPr lang="en-US" sz="3399">
                <a:solidFill>
                  <a:srgbClr val="227C9D"/>
                </a:solidFill>
                <a:latin typeface="Roboto"/>
              </a:rPr>
              <a:t>SQL Query and Result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66628" y="3942628"/>
            <a:ext cx="8752443" cy="5668274"/>
          </a:xfrm>
          <a:custGeom>
            <a:avLst/>
            <a:gdLst/>
            <a:ahLst/>
            <a:cxnLst/>
            <a:rect r="r" b="b" t="t" l="l"/>
            <a:pathLst>
              <a:path h="5668274" w="8752443">
                <a:moveTo>
                  <a:pt x="0" y="0"/>
                </a:moveTo>
                <a:lnTo>
                  <a:pt x="8752443" y="0"/>
                </a:lnTo>
                <a:lnTo>
                  <a:pt x="8752443" y="5668274"/>
                </a:lnTo>
                <a:lnTo>
                  <a:pt x="0" y="5668274"/>
                </a:lnTo>
                <a:lnTo>
                  <a:pt x="0" y="0"/>
                </a:lnTo>
                <a:close/>
              </a:path>
            </a:pathLst>
          </a:custGeom>
          <a:blipFill>
            <a:blip r:embed="rId2"/>
            <a:stretch>
              <a:fillRect l="-18660" t="-15482" r="-35093" b="-18062"/>
            </a:stretch>
          </a:blipFill>
          <a:ln w="38100" cap="sq">
            <a:solidFill>
              <a:srgbClr val="000000"/>
            </a:solidFill>
            <a:prstDash val="sysDot"/>
            <a:miter/>
          </a:ln>
        </p:spPr>
      </p:sp>
      <p:sp>
        <p:nvSpPr>
          <p:cNvPr name="TextBox 3" id="3"/>
          <p:cNvSpPr txBox="true"/>
          <p:nvPr/>
        </p:nvSpPr>
        <p:spPr>
          <a:xfrm rot="0">
            <a:off x="3147580" y="1342629"/>
            <a:ext cx="11992839" cy="539750"/>
          </a:xfrm>
          <a:prstGeom prst="rect">
            <a:avLst/>
          </a:prstGeom>
        </p:spPr>
        <p:txBody>
          <a:bodyPr anchor="t" rtlCol="false" tIns="0" lIns="0" bIns="0" rIns="0">
            <a:spAutoFit/>
          </a:bodyPr>
          <a:lstStyle/>
          <a:p>
            <a:pPr algn="l">
              <a:lnSpc>
                <a:spcPts val="4000"/>
              </a:lnSpc>
            </a:pPr>
            <a:r>
              <a:rPr lang="en-US" sz="4000">
                <a:solidFill>
                  <a:srgbClr val="227C9D"/>
                </a:solidFill>
                <a:latin typeface="Roboto Bold"/>
              </a:rPr>
              <a:t>CORONA VIRUS SPREAD OUT -CONFIRMED CASES</a:t>
            </a:r>
          </a:p>
        </p:txBody>
      </p:sp>
      <p:sp>
        <p:nvSpPr>
          <p:cNvPr name="TextBox 4" id="4"/>
          <p:cNvSpPr txBox="true"/>
          <p:nvPr/>
        </p:nvSpPr>
        <p:spPr>
          <a:xfrm rot="0">
            <a:off x="1468498" y="2577705"/>
            <a:ext cx="4137541" cy="589915"/>
          </a:xfrm>
          <a:prstGeom prst="rect">
            <a:avLst/>
          </a:prstGeom>
        </p:spPr>
        <p:txBody>
          <a:bodyPr anchor="t" rtlCol="false" tIns="0" lIns="0" bIns="0" rIns="0">
            <a:spAutoFit/>
          </a:bodyPr>
          <a:lstStyle/>
          <a:p>
            <a:pPr algn="ctr">
              <a:lnSpc>
                <a:spcPts val="4759"/>
              </a:lnSpc>
            </a:pPr>
            <a:r>
              <a:rPr lang="en-US" sz="3399">
                <a:solidFill>
                  <a:srgbClr val="227C9D"/>
                </a:solidFill>
                <a:latin typeface="Roboto"/>
              </a:rPr>
              <a:t>SQL Query and Result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3515" y="3791753"/>
            <a:ext cx="8752443" cy="5814537"/>
          </a:xfrm>
          <a:custGeom>
            <a:avLst/>
            <a:gdLst/>
            <a:ahLst/>
            <a:cxnLst/>
            <a:rect r="r" b="b" t="t" l="l"/>
            <a:pathLst>
              <a:path h="5814537" w="8752443">
                <a:moveTo>
                  <a:pt x="0" y="0"/>
                </a:moveTo>
                <a:lnTo>
                  <a:pt x="8752443" y="0"/>
                </a:lnTo>
                <a:lnTo>
                  <a:pt x="8752443" y="5814537"/>
                </a:lnTo>
                <a:lnTo>
                  <a:pt x="0" y="5814537"/>
                </a:lnTo>
                <a:lnTo>
                  <a:pt x="0" y="0"/>
                </a:lnTo>
                <a:close/>
              </a:path>
            </a:pathLst>
          </a:custGeom>
          <a:blipFill>
            <a:blip r:embed="rId2"/>
            <a:stretch>
              <a:fillRect l="-19774" t="-18027" r="-33979" b="-12158"/>
            </a:stretch>
          </a:blipFill>
          <a:ln w="38100" cap="sq">
            <a:solidFill>
              <a:srgbClr val="000000"/>
            </a:solidFill>
            <a:prstDash val="sysDot"/>
            <a:miter/>
          </a:ln>
        </p:spPr>
      </p:sp>
      <p:sp>
        <p:nvSpPr>
          <p:cNvPr name="TextBox 3" id="3"/>
          <p:cNvSpPr txBox="true"/>
          <p:nvPr/>
        </p:nvSpPr>
        <p:spPr>
          <a:xfrm rot="0">
            <a:off x="3147580" y="1095375"/>
            <a:ext cx="11992839" cy="539750"/>
          </a:xfrm>
          <a:prstGeom prst="rect">
            <a:avLst/>
          </a:prstGeom>
        </p:spPr>
        <p:txBody>
          <a:bodyPr anchor="t" rtlCol="false" tIns="0" lIns="0" bIns="0" rIns="0">
            <a:spAutoFit/>
          </a:bodyPr>
          <a:lstStyle/>
          <a:p>
            <a:pPr algn="l">
              <a:lnSpc>
                <a:spcPts val="4000"/>
              </a:lnSpc>
            </a:pPr>
            <a:r>
              <a:rPr lang="en-US" sz="4000">
                <a:solidFill>
                  <a:srgbClr val="227C9D"/>
                </a:solidFill>
                <a:latin typeface="Roboto Bold"/>
              </a:rPr>
              <a:t>CORONA VIRUS SPREAD OUT -DEATH CASES</a:t>
            </a:r>
          </a:p>
        </p:txBody>
      </p:sp>
      <p:sp>
        <p:nvSpPr>
          <p:cNvPr name="TextBox 4" id="4"/>
          <p:cNvSpPr txBox="true"/>
          <p:nvPr/>
        </p:nvSpPr>
        <p:spPr>
          <a:xfrm rot="0">
            <a:off x="1663515" y="2382688"/>
            <a:ext cx="4137541" cy="589915"/>
          </a:xfrm>
          <a:prstGeom prst="rect">
            <a:avLst/>
          </a:prstGeom>
        </p:spPr>
        <p:txBody>
          <a:bodyPr anchor="t" rtlCol="false" tIns="0" lIns="0" bIns="0" rIns="0">
            <a:spAutoFit/>
          </a:bodyPr>
          <a:lstStyle/>
          <a:p>
            <a:pPr algn="ctr">
              <a:lnSpc>
                <a:spcPts val="4759"/>
              </a:lnSpc>
            </a:pPr>
            <a:r>
              <a:rPr lang="en-US" sz="3399">
                <a:solidFill>
                  <a:srgbClr val="227C9D"/>
                </a:solidFill>
                <a:latin typeface="Roboto"/>
              </a:rPr>
              <a:t>SQL Query and Result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1645" y="3791753"/>
            <a:ext cx="8801197" cy="5689389"/>
          </a:xfrm>
          <a:custGeom>
            <a:avLst/>
            <a:gdLst/>
            <a:ahLst/>
            <a:cxnLst/>
            <a:rect r="r" b="b" t="t" l="l"/>
            <a:pathLst>
              <a:path h="5689389" w="8801197">
                <a:moveTo>
                  <a:pt x="0" y="0"/>
                </a:moveTo>
                <a:lnTo>
                  <a:pt x="8801197" y="0"/>
                </a:lnTo>
                <a:lnTo>
                  <a:pt x="8801197" y="5689389"/>
                </a:lnTo>
                <a:lnTo>
                  <a:pt x="0" y="5689389"/>
                </a:lnTo>
                <a:lnTo>
                  <a:pt x="0" y="0"/>
                </a:lnTo>
                <a:close/>
              </a:path>
            </a:pathLst>
          </a:custGeom>
          <a:blipFill>
            <a:blip r:embed="rId2"/>
            <a:stretch>
              <a:fillRect l="-18834" t="-19338" r="-34067" b="-13710"/>
            </a:stretch>
          </a:blipFill>
          <a:ln w="38100" cap="sq">
            <a:solidFill>
              <a:srgbClr val="000000"/>
            </a:solidFill>
            <a:prstDash val="sysDot"/>
            <a:miter/>
          </a:ln>
        </p:spPr>
      </p:sp>
      <p:sp>
        <p:nvSpPr>
          <p:cNvPr name="TextBox 3" id="3"/>
          <p:cNvSpPr txBox="true"/>
          <p:nvPr/>
        </p:nvSpPr>
        <p:spPr>
          <a:xfrm rot="0">
            <a:off x="3147580" y="1339146"/>
            <a:ext cx="11992839" cy="539750"/>
          </a:xfrm>
          <a:prstGeom prst="rect">
            <a:avLst/>
          </a:prstGeom>
        </p:spPr>
        <p:txBody>
          <a:bodyPr anchor="t" rtlCol="false" tIns="0" lIns="0" bIns="0" rIns="0">
            <a:spAutoFit/>
          </a:bodyPr>
          <a:lstStyle/>
          <a:p>
            <a:pPr algn="l">
              <a:lnSpc>
                <a:spcPts val="4000"/>
              </a:lnSpc>
            </a:pPr>
            <a:r>
              <a:rPr lang="en-US" sz="4000">
                <a:solidFill>
                  <a:srgbClr val="227C9D"/>
                </a:solidFill>
                <a:latin typeface="Roboto Bold"/>
              </a:rPr>
              <a:t>CORONA VIRUS SPREAD OUT -RECOVERED CASES</a:t>
            </a:r>
          </a:p>
        </p:txBody>
      </p:sp>
      <p:sp>
        <p:nvSpPr>
          <p:cNvPr name="TextBox 4" id="4"/>
          <p:cNvSpPr txBox="true"/>
          <p:nvPr/>
        </p:nvSpPr>
        <p:spPr>
          <a:xfrm rot="0">
            <a:off x="1663515" y="2382688"/>
            <a:ext cx="4137541" cy="589915"/>
          </a:xfrm>
          <a:prstGeom prst="rect">
            <a:avLst/>
          </a:prstGeom>
        </p:spPr>
        <p:txBody>
          <a:bodyPr anchor="t" rtlCol="false" tIns="0" lIns="0" bIns="0" rIns="0">
            <a:spAutoFit/>
          </a:bodyPr>
          <a:lstStyle/>
          <a:p>
            <a:pPr algn="ctr">
              <a:lnSpc>
                <a:spcPts val="4759"/>
              </a:lnSpc>
            </a:pPr>
            <a:r>
              <a:rPr lang="en-US" sz="3399">
                <a:solidFill>
                  <a:srgbClr val="227C9D"/>
                </a:solidFill>
                <a:latin typeface="Roboto"/>
              </a:rPr>
              <a:t>SQL Query and Result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9269" y="3791753"/>
            <a:ext cx="9187315" cy="3474336"/>
          </a:xfrm>
          <a:custGeom>
            <a:avLst/>
            <a:gdLst/>
            <a:ahLst/>
            <a:cxnLst/>
            <a:rect r="r" b="b" t="t" l="l"/>
            <a:pathLst>
              <a:path h="3474336" w="9187315">
                <a:moveTo>
                  <a:pt x="0" y="0"/>
                </a:moveTo>
                <a:lnTo>
                  <a:pt x="9187315" y="0"/>
                </a:lnTo>
                <a:lnTo>
                  <a:pt x="9187315" y="3474336"/>
                </a:lnTo>
                <a:lnTo>
                  <a:pt x="0" y="3474336"/>
                </a:lnTo>
                <a:lnTo>
                  <a:pt x="0" y="0"/>
                </a:lnTo>
                <a:close/>
              </a:path>
            </a:pathLst>
          </a:custGeom>
          <a:blipFill>
            <a:blip r:embed="rId2"/>
            <a:stretch>
              <a:fillRect l="-16228" t="-27363" r="-30248" b="-90510"/>
            </a:stretch>
          </a:blipFill>
          <a:ln w="38100" cap="sq">
            <a:solidFill>
              <a:srgbClr val="000000"/>
            </a:solidFill>
            <a:prstDash val="sysDot"/>
            <a:miter/>
          </a:ln>
        </p:spPr>
      </p:sp>
      <p:sp>
        <p:nvSpPr>
          <p:cNvPr name="TextBox 3" id="3"/>
          <p:cNvSpPr txBox="true"/>
          <p:nvPr/>
        </p:nvSpPr>
        <p:spPr>
          <a:xfrm rot="0">
            <a:off x="3924851" y="1099988"/>
            <a:ext cx="11992839" cy="539750"/>
          </a:xfrm>
          <a:prstGeom prst="rect">
            <a:avLst/>
          </a:prstGeom>
        </p:spPr>
        <p:txBody>
          <a:bodyPr anchor="t" rtlCol="false" tIns="0" lIns="0" bIns="0" rIns="0">
            <a:spAutoFit/>
          </a:bodyPr>
          <a:lstStyle/>
          <a:p>
            <a:pPr algn="l">
              <a:lnSpc>
                <a:spcPts val="4000"/>
              </a:lnSpc>
            </a:pPr>
            <a:r>
              <a:rPr lang="en-US" sz="4000">
                <a:solidFill>
                  <a:srgbClr val="227C9D"/>
                </a:solidFill>
                <a:latin typeface="Roboto Bold"/>
              </a:rPr>
              <a:t>COUNTRY WITH HIGHEST CONFIRMED CASES</a:t>
            </a:r>
          </a:p>
        </p:txBody>
      </p:sp>
      <p:sp>
        <p:nvSpPr>
          <p:cNvPr name="TextBox 4" id="4"/>
          <p:cNvSpPr txBox="true"/>
          <p:nvPr/>
        </p:nvSpPr>
        <p:spPr>
          <a:xfrm rot="0">
            <a:off x="1663515" y="2382688"/>
            <a:ext cx="4137541" cy="589915"/>
          </a:xfrm>
          <a:prstGeom prst="rect">
            <a:avLst/>
          </a:prstGeom>
        </p:spPr>
        <p:txBody>
          <a:bodyPr anchor="t" rtlCol="false" tIns="0" lIns="0" bIns="0" rIns="0">
            <a:spAutoFit/>
          </a:bodyPr>
          <a:lstStyle/>
          <a:p>
            <a:pPr algn="ctr">
              <a:lnSpc>
                <a:spcPts val="4759"/>
              </a:lnSpc>
            </a:pPr>
            <a:r>
              <a:rPr lang="en-US" sz="3399">
                <a:solidFill>
                  <a:srgbClr val="227C9D"/>
                </a:solidFill>
                <a:latin typeface="Roboto"/>
              </a:rPr>
              <a:t>SQL Query and Result</a:t>
            </a:r>
          </a:p>
        </p:txBody>
      </p:sp>
      <p:sp>
        <p:nvSpPr>
          <p:cNvPr name="TextBox 5" id="5"/>
          <p:cNvSpPr txBox="true"/>
          <p:nvPr/>
        </p:nvSpPr>
        <p:spPr>
          <a:xfrm rot="0">
            <a:off x="1409269" y="7713086"/>
            <a:ext cx="1028462" cy="589915"/>
          </a:xfrm>
          <a:prstGeom prst="rect">
            <a:avLst/>
          </a:prstGeom>
        </p:spPr>
        <p:txBody>
          <a:bodyPr anchor="t" rtlCol="false" tIns="0" lIns="0" bIns="0" rIns="0">
            <a:spAutoFit/>
          </a:bodyPr>
          <a:lstStyle/>
          <a:p>
            <a:pPr algn="ctr">
              <a:lnSpc>
                <a:spcPts val="4759"/>
              </a:lnSpc>
            </a:pPr>
            <a:r>
              <a:rPr lang="en-US" sz="3399">
                <a:solidFill>
                  <a:srgbClr val="227C9D"/>
                </a:solidFill>
                <a:latin typeface="Roboto"/>
              </a:rPr>
              <a:t>Note:</a:t>
            </a:r>
          </a:p>
        </p:txBody>
      </p:sp>
      <p:sp>
        <p:nvSpPr>
          <p:cNvPr name="TextBox 6" id="6"/>
          <p:cNvSpPr txBox="true"/>
          <p:nvPr/>
        </p:nvSpPr>
        <p:spPr>
          <a:xfrm rot="0">
            <a:off x="1409269" y="8769048"/>
            <a:ext cx="8459626" cy="415291"/>
          </a:xfrm>
          <a:prstGeom prst="rect">
            <a:avLst/>
          </a:prstGeom>
        </p:spPr>
        <p:txBody>
          <a:bodyPr anchor="t" rtlCol="false" tIns="0" lIns="0" bIns="0" rIns="0">
            <a:spAutoFit/>
          </a:bodyPr>
          <a:lstStyle/>
          <a:p>
            <a:pPr algn="ctr">
              <a:lnSpc>
                <a:spcPts val="3359"/>
              </a:lnSpc>
            </a:pPr>
            <a:r>
              <a:rPr lang="en-US" sz="2399">
                <a:solidFill>
                  <a:srgbClr val="227C9D"/>
                </a:solidFill>
                <a:latin typeface="Roboto"/>
              </a:rPr>
              <a:t>Turkey has the highest confirmed cases in this dataset.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1645" y="3604611"/>
            <a:ext cx="8825574" cy="2707653"/>
          </a:xfrm>
          <a:custGeom>
            <a:avLst/>
            <a:gdLst/>
            <a:ahLst/>
            <a:cxnLst/>
            <a:rect r="r" b="b" t="t" l="l"/>
            <a:pathLst>
              <a:path h="2707653" w="8825574">
                <a:moveTo>
                  <a:pt x="0" y="0"/>
                </a:moveTo>
                <a:lnTo>
                  <a:pt x="8825574" y="0"/>
                </a:lnTo>
                <a:lnTo>
                  <a:pt x="8825574" y="2707654"/>
                </a:lnTo>
                <a:lnTo>
                  <a:pt x="0" y="2707654"/>
                </a:lnTo>
                <a:lnTo>
                  <a:pt x="0" y="0"/>
                </a:lnTo>
                <a:close/>
              </a:path>
            </a:pathLst>
          </a:custGeom>
          <a:blipFill>
            <a:blip r:embed="rId2"/>
            <a:stretch>
              <a:fillRect l="-16572" t="-40634" r="-35907" b="-138932"/>
            </a:stretch>
          </a:blipFill>
          <a:ln w="38100" cap="sq">
            <a:solidFill>
              <a:srgbClr val="000000"/>
            </a:solidFill>
            <a:prstDash val="sysDot"/>
            <a:miter/>
          </a:ln>
        </p:spPr>
      </p:sp>
      <p:sp>
        <p:nvSpPr>
          <p:cNvPr name="TextBox 3" id="3"/>
          <p:cNvSpPr txBox="true"/>
          <p:nvPr/>
        </p:nvSpPr>
        <p:spPr>
          <a:xfrm rot="0">
            <a:off x="4400204" y="1095375"/>
            <a:ext cx="9481999" cy="539750"/>
          </a:xfrm>
          <a:prstGeom prst="rect">
            <a:avLst/>
          </a:prstGeom>
        </p:spPr>
        <p:txBody>
          <a:bodyPr anchor="t" rtlCol="false" tIns="0" lIns="0" bIns="0" rIns="0">
            <a:spAutoFit/>
          </a:bodyPr>
          <a:lstStyle/>
          <a:p>
            <a:pPr algn="l">
              <a:lnSpc>
                <a:spcPts val="4000"/>
              </a:lnSpc>
            </a:pPr>
            <a:r>
              <a:rPr lang="en-US" sz="4000">
                <a:solidFill>
                  <a:srgbClr val="227C9D"/>
                </a:solidFill>
                <a:latin typeface="Roboto Bold"/>
              </a:rPr>
              <a:t>COUNTRY WITH LOWEST DEATH CASES</a:t>
            </a:r>
          </a:p>
        </p:txBody>
      </p:sp>
      <p:sp>
        <p:nvSpPr>
          <p:cNvPr name="TextBox 4" id="4"/>
          <p:cNvSpPr txBox="true"/>
          <p:nvPr/>
        </p:nvSpPr>
        <p:spPr>
          <a:xfrm rot="0">
            <a:off x="1736891" y="2286811"/>
            <a:ext cx="4137541" cy="589915"/>
          </a:xfrm>
          <a:prstGeom prst="rect">
            <a:avLst/>
          </a:prstGeom>
        </p:spPr>
        <p:txBody>
          <a:bodyPr anchor="t" rtlCol="false" tIns="0" lIns="0" bIns="0" rIns="0">
            <a:spAutoFit/>
          </a:bodyPr>
          <a:lstStyle/>
          <a:p>
            <a:pPr algn="ctr">
              <a:lnSpc>
                <a:spcPts val="4759"/>
              </a:lnSpc>
            </a:pPr>
            <a:r>
              <a:rPr lang="en-US" sz="3399">
                <a:solidFill>
                  <a:srgbClr val="227C9D"/>
                </a:solidFill>
                <a:latin typeface="Roboto"/>
              </a:rPr>
              <a:t>SQL Query and Result</a:t>
            </a:r>
          </a:p>
        </p:txBody>
      </p:sp>
      <p:sp>
        <p:nvSpPr>
          <p:cNvPr name="TextBox 5" id="5"/>
          <p:cNvSpPr txBox="true"/>
          <p:nvPr/>
        </p:nvSpPr>
        <p:spPr>
          <a:xfrm rot="0">
            <a:off x="1736891" y="6940221"/>
            <a:ext cx="1028462" cy="589915"/>
          </a:xfrm>
          <a:prstGeom prst="rect">
            <a:avLst/>
          </a:prstGeom>
        </p:spPr>
        <p:txBody>
          <a:bodyPr anchor="t" rtlCol="false" tIns="0" lIns="0" bIns="0" rIns="0">
            <a:spAutoFit/>
          </a:bodyPr>
          <a:lstStyle/>
          <a:p>
            <a:pPr algn="ctr">
              <a:lnSpc>
                <a:spcPts val="4759"/>
              </a:lnSpc>
            </a:pPr>
            <a:r>
              <a:rPr lang="en-US" sz="3399">
                <a:solidFill>
                  <a:srgbClr val="227C9D"/>
                </a:solidFill>
                <a:latin typeface="Roboto"/>
              </a:rPr>
              <a:t>Note:</a:t>
            </a:r>
          </a:p>
        </p:txBody>
      </p:sp>
      <p:sp>
        <p:nvSpPr>
          <p:cNvPr name="TextBox 6" id="6"/>
          <p:cNvSpPr txBox="true"/>
          <p:nvPr/>
        </p:nvSpPr>
        <p:spPr>
          <a:xfrm rot="0">
            <a:off x="2034652" y="7982126"/>
            <a:ext cx="7679559" cy="415291"/>
          </a:xfrm>
          <a:prstGeom prst="rect">
            <a:avLst/>
          </a:prstGeom>
        </p:spPr>
        <p:txBody>
          <a:bodyPr anchor="t" rtlCol="false" tIns="0" lIns="0" bIns="0" rIns="0">
            <a:spAutoFit/>
          </a:bodyPr>
          <a:lstStyle/>
          <a:p>
            <a:pPr algn="ctr">
              <a:lnSpc>
                <a:spcPts val="3359"/>
              </a:lnSpc>
            </a:pPr>
            <a:r>
              <a:rPr lang="en-US" sz="2399">
                <a:solidFill>
                  <a:srgbClr val="227C9D"/>
                </a:solidFill>
                <a:latin typeface="Roboto"/>
              </a:rPr>
              <a:t>Afganisthan have lowest death cases in this dataset.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66628" y="3335701"/>
            <a:ext cx="8874329" cy="4449420"/>
          </a:xfrm>
          <a:custGeom>
            <a:avLst/>
            <a:gdLst/>
            <a:ahLst/>
            <a:cxnLst/>
            <a:rect r="r" b="b" t="t" l="l"/>
            <a:pathLst>
              <a:path h="4449420" w="8874329">
                <a:moveTo>
                  <a:pt x="0" y="0"/>
                </a:moveTo>
                <a:lnTo>
                  <a:pt x="8874329" y="0"/>
                </a:lnTo>
                <a:lnTo>
                  <a:pt x="8874329" y="4449420"/>
                </a:lnTo>
                <a:lnTo>
                  <a:pt x="0" y="4449420"/>
                </a:lnTo>
                <a:lnTo>
                  <a:pt x="0" y="0"/>
                </a:lnTo>
                <a:close/>
              </a:path>
            </a:pathLst>
          </a:custGeom>
          <a:blipFill>
            <a:blip r:embed="rId2"/>
            <a:stretch>
              <a:fillRect l="-17854" t="-19723" r="-33787" b="-50404"/>
            </a:stretch>
          </a:blipFill>
          <a:ln w="38100" cap="sq">
            <a:solidFill>
              <a:srgbClr val="000000"/>
            </a:solidFill>
            <a:prstDash val="sysDot"/>
            <a:miter/>
          </a:ln>
        </p:spPr>
      </p:sp>
      <p:sp>
        <p:nvSpPr>
          <p:cNvPr name="TextBox 3" id="3"/>
          <p:cNvSpPr txBox="true"/>
          <p:nvPr/>
        </p:nvSpPr>
        <p:spPr>
          <a:xfrm rot="0">
            <a:off x="2806301" y="1241638"/>
            <a:ext cx="12675398" cy="539750"/>
          </a:xfrm>
          <a:prstGeom prst="rect">
            <a:avLst/>
          </a:prstGeom>
        </p:spPr>
        <p:txBody>
          <a:bodyPr anchor="t" rtlCol="false" tIns="0" lIns="0" bIns="0" rIns="0">
            <a:spAutoFit/>
          </a:bodyPr>
          <a:lstStyle/>
          <a:p>
            <a:pPr algn="l">
              <a:lnSpc>
                <a:spcPts val="4000"/>
              </a:lnSpc>
            </a:pPr>
            <a:r>
              <a:rPr lang="en-US" sz="4000">
                <a:solidFill>
                  <a:srgbClr val="227C9D"/>
                </a:solidFill>
                <a:latin typeface="Roboto Bold"/>
              </a:rPr>
              <a:t>TOP 5 COUNTRIES WITH HIGHEST RECOVERED CASES</a:t>
            </a:r>
          </a:p>
        </p:txBody>
      </p:sp>
      <p:sp>
        <p:nvSpPr>
          <p:cNvPr name="TextBox 4" id="4"/>
          <p:cNvSpPr txBox="true"/>
          <p:nvPr/>
        </p:nvSpPr>
        <p:spPr>
          <a:xfrm rot="0">
            <a:off x="1663515" y="2382688"/>
            <a:ext cx="4137541" cy="589915"/>
          </a:xfrm>
          <a:prstGeom prst="rect">
            <a:avLst/>
          </a:prstGeom>
        </p:spPr>
        <p:txBody>
          <a:bodyPr anchor="t" rtlCol="false" tIns="0" lIns="0" bIns="0" rIns="0">
            <a:spAutoFit/>
          </a:bodyPr>
          <a:lstStyle/>
          <a:p>
            <a:pPr algn="ctr">
              <a:lnSpc>
                <a:spcPts val="4759"/>
              </a:lnSpc>
            </a:pPr>
            <a:r>
              <a:rPr lang="en-US" sz="3399">
                <a:solidFill>
                  <a:srgbClr val="227C9D"/>
                </a:solidFill>
                <a:latin typeface="Roboto"/>
              </a:rPr>
              <a:t>SQL Query and Result</a:t>
            </a:r>
          </a:p>
        </p:txBody>
      </p:sp>
      <p:sp>
        <p:nvSpPr>
          <p:cNvPr name="TextBox 5" id="5"/>
          <p:cNvSpPr txBox="true"/>
          <p:nvPr/>
        </p:nvSpPr>
        <p:spPr>
          <a:xfrm rot="0">
            <a:off x="1162069" y="8072019"/>
            <a:ext cx="1028462" cy="589915"/>
          </a:xfrm>
          <a:prstGeom prst="rect">
            <a:avLst/>
          </a:prstGeom>
        </p:spPr>
        <p:txBody>
          <a:bodyPr anchor="t" rtlCol="false" tIns="0" lIns="0" bIns="0" rIns="0">
            <a:spAutoFit/>
          </a:bodyPr>
          <a:lstStyle/>
          <a:p>
            <a:pPr algn="ctr">
              <a:lnSpc>
                <a:spcPts val="4759"/>
              </a:lnSpc>
            </a:pPr>
            <a:r>
              <a:rPr lang="en-US" sz="3399">
                <a:solidFill>
                  <a:srgbClr val="227C9D"/>
                </a:solidFill>
                <a:latin typeface="Roboto"/>
              </a:rPr>
              <a:t>Note:</a:t>
            </a:r>
          </a:p>
        </p:txBody>
      </p:sp>
      <p:sp>
        <p:nvSpPr>
          <p:cNvPr name="TextBox 6" id="6"/>
          <p:cNvSpPr txBox="true"/>
          <p:nvPr/>
        </p:nvSpPr>
        <p:spPr>
          <a:xfrm rot="0">
            <a:off x="1266628" y="8957209"/>
            <a:ext cx="12140567" cy="415291"/>
          </a:xfrm>
          <a:prstGeom prst="rect">
            <a:avLst/>
          </a:prstGeom>
        </p:spPr>
        <p:txBody>
          <a:bodyPr anchor="t" rtlCol="false" tIns="0" lIns="0" bIns="0" rIns="0">
            <a:spAutoFit/>
          </a:bodyPr>
          <a:lstStyle/>
          <a:p>
            <a:pPr algn="ctr">
              <a:lnSpc>
                <a:spcPts val="3359"/>
              </a:lnSpc>
            </a:pPr>
            <a:r>
              <a:rPr lang="en-US" sz="2399">
                <a:solidFill>
                  <a:srgbClr val="227C9D"/>
                </a:solidFill>
                <a:latin typeface="Roboto"/>
              </a:rPr>
              <a:t>Top 5 countries with highest recovered cases are India, Brazil, US, Turkey, Russia.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833915" y="1000692"/>
            <a:ext cx="10620170" cy="1330324"/>
          </a:xfrm>
          <a:prstGeom prst="rect">
            <a:avLst/>
          </a:prstGeom>
        </p:spPr>
        <p:txBody>
          <a:bodyPr anchor="t" rtlCol="false" tIns="0" lIns="0" bIns="0" rIns="0">
            <a:spAutoFit/>
          </a:bodyPr>
          <a:lstStyle/>
          <a:p>
            <a:pPr algn="ctr">
              <a:lnSpc>
                <a:spcPts val="9999"/>
              </a:lnSpc>
            </a:pPr>
            <a:r>
              <a:rPr lang="en-US" sz="9999">
                <a:solidFill>
                  <a:srgbClr val="227C9D"/>
                </a:solidFill>
                <a:latin typeface="Kollektif Bold"/>
              </a:rPr>
              <a:t>CONCLUSION</a:t>
            </a:r>
          </a:p>
        </p:txBody>
      </p:sp>
      <p:sp>
        <p:nvSpPr>
          <p:cNvPr name="Freeform 3" id="3"/>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24456" y="904533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78476">
            <a:off x="12228" y="794929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a:off x="13254553" y="9891320"/>
            <a:ext cx="4347674" cy="4347674"/>
          </a:xfrm>
          <a:prstGeom prst="line">
            <a:avLst/>
          </a:prstGeom>
          <a:ln cap="flat" w="28575">
            <a:solidFill>
              <a:srgbClr val="8CA9AD"/>
            </a:solidFill>
            <a:prstDash val="solid"/>
            <a:headEnd type="none" len="sm" w="sm"/>
            <a:tailEnd type="none" len="sm" w="sm"/>
          </a:ln>
        </p:spPr>
      </p:sp>
      <p:sp>
        <p:nvSpPr>
          <p:cNvPr name="TextBox 8" id="8"/>
          <p:cNvSpPr txBox="true"/>
          <p:nvPr/>
        </p:nvSpPr>
        <p:spPr>
          <a:xfrm rot="0">
            <a:off x="0" y="4901071"/>
            <a:ext cx="18288000" cy="2878455"/>
          </a:xfrm>
          <a:prstGeom prst="rect">
            <a:avLst/>
          </a:prstGeom>
        </p:spPr>
        <p:txBody>
          <a:bodyPr anchor="t" rtlCol="false" tIns="0" lIns="0" bIns="0" rIns="0">
            <a:spAutoFit/>
          </a:bodyPr>
          <a:lstStyle/>
          <a:p>
            <a:pPr algn="ctr">
              <a:lnSpc>
                <a:spcPts val="4759"/>
              </a:lnSpc>
              <a:spcBef>
                <a:spcPct val="0"/>
              </a:spcBef>
            </a:pPr>
            <a:r>
              <a:rPr lang="en-US" sz="3399">
                <a:solidFill>
                  <a:srgbClr val="227C9D"/>
                </a:solidFill>
                <a:latin typeface="Roboto"/>
              </a:rPr>
              <a:t>In conclusion, using SQL to analyze COVID-19 data has helped us understand its impact on health, economies, and societies. I have learned a lot about the challenges it poses.</a:t>
            </a:r>
          </a:p>
          <a:p>
            <a:pPr algn="ctr">
              <a:lnSpc>
                <a:spcPts val="4480"/>
              </a:lnSpc>
              <a:spcBef>
                <a:spcPct val="0"/>
              </a:spcBef>
            </a:pPr>
            <a:r>
              <a:rPr lang="en-US" sz="3200">
                <a:solidFill>
                  <a:srgbClr val="227C9D"/>
                </a:solidFill>
                <a:latin typeface="Roboto"/>
              </a:rPr>
              <a:t>As we look to the future, it's clear that SQL-driven insights are vital for making informed decisions during health crises. Working together, finding new ways to use SQL, and staying adaptable will be key to facing future challenges and keeping people safe.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2700000">
            <a:off x="14381224" y="7574679"/>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13918610" y="8394229"/>
            <a:ext cx="5185216" cy="5132702"/>
          </a:xfrm>
          <a:prstGeom prst="line">
            <a:avLst/>
          </a:prstGeom>
          <a:ln cap="flat" w="28575">
            <a:solidFill>
              <a:srgbClr val="8CA9AD"/>
            </a:solidFill>
            <a:prstDash val="solid"/>
            <a:headEnd type="none" len="sm" w="sm"/>
            <a:tailEnd type="none" len="sm" w="sm"/>
          </a:ln>
        </p:spPr>
      </p:sp>
      <p:sp>
        <p:nvSpPr>
          <p:cNvPr name="AutoShape 6" id="6"/>
          <p:cNvSpPr/>
          <p:nvPr/>
        </p:nvSpPr>
        <p:spPr>
          <a:xfrm>
            <a:off x="13704664" y="8706905"/>
            <a:ext cx="5038853" cy="5038853"/>
          </a:xfrm>
          <a:prstGeom prst="line">
            <a:avLst/>
          </a:prstGeom>
          <a:ln cap="flat" w="28575">
            <a:solidFill>
              <a:srgbClr val="8CA9AD"/>
            </a:solidFill>
            <a:prstDash val="solid"/>
            <a:headEnd type="none" len="sm" w="sm"/>
            <a:tailEnd type="none" len="sm" w="sm"/>
          </a:ln>
        </p:spPr>
      </p:sp>
      <p:sp>
        <p:nvSpPr>
          <p:cNvPr name="AutoShape 7" id="7"/>
          <p:cNvSpPr/>
          <p:nvPr/>
        </p:nvSpPr>
        <p:spPr>
          <a:xfrm>
            <a:off x="13525062" y="9065375"/>
            <a:ext cx="4867141" cy="4867141"/>
          </a:xfrm>
          <a:prstGeom prst="line">
            <a:avLst/>
          </a:prstGeom>
          <a:ln cap="flat" w="28575">
            <a:solidFill>
              <a:srgbClr val="8CA9AD"/>
            </a:solidFill>
            <a:prstDash val="solid"/>
            <a:headEnd type="none" len="sm" w="sm"/>
            <a:tailEnd type="none" len="sm" w="sm"/>
          </a:ln>
        </p:spPr>
      </p:sp>
      <p:sp>
        <p:nvSpPr>
          <p:cNvPr name="AutoShape 8" id="8"/>
          <p:cNvSpPr/>
          <p:nvPr/>
        </p:nvSpPr>
        <p:spPr>
          <a:xfrm>
            <a:off x="13398407" y="9451643"/>
            <a:ext cx="4690515" cy="4690515"/>
          </a:xfrm>
          <a:prstGeom prst="line">
            <a:avLst/>
          </a:prstGeom>
          <a:ln cap="flat" w="28575">
            <a:solidFill>
              <a:srgbClr val="8CA9AD"/>
            </a:solidFill>
            <a:prstDash val="solid"/>
            <a:headEnd type="none" len="sm" w="sm"/>
            <a:tailEnd type="none" len="sm" w="sm"/>
          </a:ln>
        </p:spPr>
      </p:sp>
      <p:sp>
        <p:nvSpPr>
          <p:cNvPr name="AutoShape 9" id="9"/>
          <p:cNvSpPr/>
          <p:nvPr/>
        </p:nvSpPr>
        <p:spPr>
          <a:xfrm>
            <a:off x="13254553" y="9891320"/>
            <a:ext cx="4347674" cy="4347674"/>
          </a:xfrm>
          <a:prstGeom prst="line">
            <a:avLst/>
          </a:prstGeom>
          <a:ln cap="flat" w="28575">
            <a:solidFill>
              <a:srgbClr val="8CA9AD"/>
            </a:solidFill>
            <a:prstDash val="solid"/>
            <a:headEnd type="none" len="sm" w="sm"/>
            <a:tailEnd type="none" len="sm" w="sm"/>
          </a:ln>
        </p:spPr>
      </p:sp>
      <p:sp>
        <p:nvSpPr>
          <p:cNvPr name="TextBox 10" id="10"/>
          <p:cNvSpPr txBox="true"/>
          <p:nvPr/>
        </p:nvSpPr>
        <p:spPr>
          <a:xfrm rot="0">
            <a:off x="2710979" y="1542597"/>
            <a:ext cx="12866041" cy="1330324"/>
          </a:xfrm>
          <a:prstGeom prst="rect">
            <a:avLst/>
          </a:prstGeom>
        </p:spPr>
        <p:txBody>
          <a:bodyPr anchor="t" rtlCol="false" tIns="0" lIns="0" bIns="0" rIns="0">
            <a:spAutoFit/>
          </a:bodyPr>
          <a:lstStyle/>
          <a:p>
            <a:pPr algn="ctr">
              <a:lnSpc>
                <a:spcPts val="9999"/>
              </a:lnSpc>
            </a:pPr>
            <a:r>
              <a:rPr lang="en-US" sz="9999">
                <a:solidFill>
                  <a:srgbClr val="227C9D"/>
                </a:solidFill>
                <a:latin typeface="Kollektif Bold"/>
              </a:rPr>
              <a:t> INTRODUCTION</a:t>
            </a:r>
          </a:p>
        </p:txBody>
      </p:sp>
      <p:sp>
        <p:nvSpPr>
          <p:cNvPr name="Freeform 11" id="11"/>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10800000">
            <a:off x="0" y="827341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5400000">
            <a:off x="0" y="71896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455517" y="4380369"/>
            <a:ext cx="16803783" cy="2390140"/>
          </a:xfrm>
          <a:prstGeom prst="rect">
            <a:avLst/>
          </a:prstGeom>
        </p:spPr>
        <p:txBody>
          <a:bodyPr anchor="t" rtlCol="false" tIns="0" lIns="0" bIns="0" rIns="0">
            <a:spAutoFit/>
          </a:bodyPr>
          <a:lstStyle/>
          <a:p>
            <a:pPr algn="just">
              <a:lnSpc>
                <a:spcPts val="4759"/>
              </a:lnSpc>
              <a:spcBef>
                <a:spcPct val="0"/>
              </a:spcBef>
            </a:pPr>
            <a:r>
              <a:rPr lang="en-US" sz="3399">
                <a:solidFill>
                  <a:srgbClr val="227C9D"/>
                </a:solidFill>
                <a:latin typeface="Roboto"/>
              </a:rPr>
              <a:t>The CORONA VIRUS pandemic has had a significant impact on public health and has created an urgent need for data-driven insights to understand the spread of the virus. In this presentation a data related to corona virus is analyzed using SQL and certain meaningful insights are drawn.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3833915" y="4189410"/>
            <a:ext cx="10620170" cy="1657984"/>
          </a:xfrm>
          <a:prstGeom prst="rect">
            <a:avLst/>
          </a:prstGeom>
        </p:spPr>
        <p:txBody>
          <a:bodyPr anchor="t" rtlCol="false" tIns="0" lIns="0" bIns="0" rIns="0">
            <a:spAutoFit/>
          </a:bodyPr>
          <a:lstStyle/>
          <a:p>
            <a:pPr algn="ctr">
              <a:lnSpc>
                <a:spcPts val="12399"/>
              </a:lnSpc>
            </a:pPr>
            <a:r>
              <a:rPr lang="en-US" sz="12399">
                <a:solidFill>
                  <a:srgbClr val="227C9D"/>
                </a:solidFill>
                <a:latin typeface="Kollektif Bold"/>
              </a:rPr>
              <a:t>THANK YOU</a:t>
            </a:r>
          </a:p>
        </p:txBody>
      </p:sp>
      <p:sp>
        <p:nvSpPr>
          <p:cNvPr name="Freeform 3" id="3"/>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true" rot="5400000">
            <a:off x="12770705" y="-551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true" flipV="true" rot="-10800000">
            <a:off x="12770705" y="102870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10800000">
            <a:off x="3321750"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321750" y="81851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5400000">
            <a:off x="4405559"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13123603" y="5475036"/>
            <a:ext cx="8847511" cy="8855676"/>
            <a:chOff x="0" y="0"/>
            <a:chExt cx="11796681" cy="11807568"/>
          </a:xfrm>
        </p:grpSpPr>
        <p:grpSp>
          <p:nvGrpSpPr>
            <p:cNvPr name="Group 21" id="21"/>
            <p:cNvGrpSpPr/>
            <p:nvPr/>
          </p:nvGrpSpPr>
          <p:grpSpPr>
            <a:xfrm rot="2700000">
              <a:off x="1676828" y="2799524"/>
              <a:ext cx="9887197" cy="4753460"/>
              <a:chOff x="0" y="0"/>
              <a:chExt cx="660400" cy="317500"/>
            </a:xfrm>
          </p:grpSpPr>
          <p:sp>
            <p:nvSpPr>
              <p:cNvPr name="Freeform 22" id="22"/>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23" id="23"/>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4" id="24"/>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25" id="25"/>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6" id="26"/>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7" id="27"/>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8" id="28"/>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9" id="29"/>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30" id="30"/>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31" id="31"/>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32" id="32"/>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grpSp>
        <p:nvGrpSpPr>
          <p:cNvPr name="Group 33" id="33"/>
          <p:cNvGrpSpPr/>
          <p:nvPr/>
        </p:nvGrpSpPr>
        <p:grpSpPr>
          <a:xfrm rot="0">
            <a:off x="-2634012" y="-5192964"/>
            <a:ext cx="8847511" cy="8855676"/>
            <a:chOff x="0" y="0"/>
            <a:chExt cx="11796681" cy="11807568"/>
          </a:xfrm>
        </p:grpSpPr>
        <p:grpSp>
          <p:nvGrpSpPr>
            <p:cNvPr name="Group 34" id="34"/>
            <p:cNvGrpSpPr/>
            <p:nvPr/>
          </p:nvGrpSpPr>
          <p:grpSpPr>
            <a:xfrm rot="2700000">
              <a:off x="1676828" y="2799524"/>
              <a:ext cx="9887197" cy="4753460"/>
              <a:chOff x="0" y="0"/>
              <a:chExt cx="660400" cy="317500"/>
            </a:xfrm>
          </p:grpSpPr>
          <p:sp>
            <p:nvSpPr>
              <p:cNvPr name="Freeform 35" id="35"/>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36" id="36"/>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37" id="37"/>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38" id="38"/>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39" id="39"/>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40" id="40"/>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41" id="41"/>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42" id="42"/>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43" id="43"/>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44" id="44"/>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45" id="45"/>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205" y="3867735"/>
            <a:ext cx="16150095" cy="3928059"/>
          </a:xfrm>
          <a:custGeom>
            <a:avLst/>
            <a:gdLst/>
            <a:ahLst/>
            <a:cxnLst/>
            <a:rect r="r" b="b" t="t" l="l"/>
            <a:pathLst>
              <a:path h="3928059" w="16150095">
                <a:moveTo>
                  <a:pt x="0" y="0"/>
                </a:moveTo>
                <a:lnTo>
                  <a:pt x="16150095" y="0"/>
                </a:lnTo>
                <a:lnTo>
                  <a:pt x="16150095" y="3928059"/>
                </a:lnTo>
                <a:lnTo>
                  <a:pt x="0" y="3928059"/>
                </a:lnTo>
                <a:lnTo>
                  <a:pt x="0" y="0"/>
                </a:lnTo>
                <a:close/>
              </a:path>
            </a:pathLst>
          </a:custGeom>
          <a:blipFill>
            <a:blip r:embed="rId2"/>
            <a:stretch>
              <a:fillRect l="0" t="-4013" r="-3573" b="-4013"/>
            </a:stretch>
          </a:blipFill>
          <a:ln w="38100" cap="sq">
            <a:solidFill>
              <a:srgbClr val="000000"/>
            </a:solidFill>
            <a:prstDash val="dash"/>
            <a:miter/>
          </a:ln>
        </p:spPr>
      </p:sp>
      <p:sp>
        <p:nvSpPr>
          <p:cNvPr name="TextBox 3" id="3"/>
          <p:cNvSpPr txBox="true"/>
          <p:nvPr/>
        </p:nvSpPr>
        <p:spPr>
          <a:xfrm rot="0">
            <a:off x="6058546" y="1552044"/>
            <a:ext cx="6170908" cy="539750"/>
          </a:xfrm>
          <a:prstGeom prst="rect">
            <a:avLst/>
          </a:prstGeom>
        </p:spPr>
        <p:txBody>
          <a:bodyPr anchor="t" rtlCol="false" tIns="0" lIns="0" bIns="0" rIns="0">
            <a:spAutoFit/>
          </a:bodyPr>
          <a:lstStyle/>
          <a:p>
            <a:pPr algn="l">
              <a:lnSpc>
                <a:spcPts val="4000"/>
              </a:lnSpc>
            </a:pPr>
            <a:r>
              <a:rPr lang="en-US" sz="4000">
                <a:solidFill>
                  <a:srgbClr val="227C9D"/>
                </a:solidFill>
                <a:latin typeface="Roboto Bold"/>
              </a:rPr>
              <a:t>CHECKING NULL VALUES</a:t>
            </a:r>
          </a:p>
        </p:txBody>
      </p:sp>
      <p:sp>
        <p:nvSpPr>
          <p:cNvPr name="TextBox 4" id="4"/>
          <p:cNvSpPr txBox="true"/>
          <p:nvPr/>
        </p:nvSpPr>
        <p:spPr>
          <a:xfrm rot="0">
            <a:off x="1468498" y="2927044"/>
            <a:ext cx="4137541" cy="589915"/>
          </a:xfrm>
          <a:prstGeom prst="rect">
            <a:avLst/>
          </a:prstGeom>
        </p:spPr>
        <p:txBody>
          <a:bodyPr anchor="t" rtlCol="false" tIns="0" lIns="0" bIns="0" rIns="0">
            <a:spAutoFit/>
          </a:bodyPr>
          <a:lstStyle/>
          <a:p>
            <a:pPr algn="ctr">
              <a:lnSpc>
                <a:spcPts val="4759"/>
              </a:lnSpc>
            </a:pPr>
            <a:r>
              <a:rPr lang="en-US" sz="3399">
                <a:solidFill>
                  <a:srgbClr val="227C9D"/>
                </a:solidFill>
                <a:latin typeface="Roboto"/>
              </a:rPr>
              <a:t>SQL Query and Result</a:t>
            </a:r>
          </a:p>
        </p:txBody>
      </p:sp>
      <p:sp>
        <p:nvSpPr>
          <p:cNvPr name="TextBox 5" id="5"/>
          <p:cNvSpPr txBox="true"/>
          <p:nvPr/>
        </p:nvSpPr>
        <p:spPr>
          <a:xfrm rot="0">
            <a:off x="1162069" y="8072019"/>
            <a:ext cx="1028462" cy="589915"/>
          </a:xfrm>
          <a:prstGeom prst="rect">
            <a:avLst/>
          </a:prstGeom>
        </p:spPr>
        <p:txBody>
          <a:bodyPr anchor="t" rtlCol="false" tIns="0" lIns="0" bIns="0" rIns="0">
            <a:spAutoFit/>
          </a:bodyPr>
          <a:lstStyle/>
          <a:p>
            <a:pPr algn="ctr">
              <a:lnSpc>
                <a:spcPts val="4759"/>
              </a:lnSpc>
            </a:pPr>
            <a:r>
              <a:rPr lang="en-US" sz="3399">
                <a:solidFill>
                  <a:srgbClr val="227C9D"/>
                </a:solidFill>
                <a:latin typeface="Roboto"/>
              </a:rPr>
              <a:t>Note:</a:t>
            </a:r>
          </a:p>
        </p:txBody>
      </p:sp>
      <p:sp>
        <p:nvSpPr>
          <p:cNvPr name="TextBox 6" id="6"/>
          <p:cNvSpPr txBox="true"/>
          <p:nvPr/>
        </p:nvSpPr>
        <p:spPr>
          <a:xfrm rot="0">
            <a:off x="1109205" y="8866504"/>
            <a:ext cx="7313902" cy="415291"/>
          </a:xfrm>
          <a:prstGeom prst="rect">
            <a:avLst/>
          </a:prstGeom>
        </p:spPr>
        <p:txBody>
          <a:bodyPr anchor="t" rtlCol="false" tIns="0" lIns="0" bIns="0" rIns="0">
            <a:spAutoFit/>
          </a:bodyPr>
          <a:lstStyle/>
          <a:p>
            <a:pPr algn="ctr">
              <a:lnSpc>
                <a:spcPts val="3359"/>
              </a:lnSpc>
            </a:pPr>
            <a:r>
              <a:rPr lang="en-US" sz="2399">
                <a:solidFill>
                  <a:srgbClr val="227C9D"/>
                </a:solidFill>
                <a:latin typeface="Roboto"/>
              </a:rPr>
              <a:t>The result shows there is no null value in the data</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058546" y="1454536"/>
            <a:ext cx="6170908" cy="539750"/>
          </a:xfrm>
          <a:prstGeom prst="rect">
            <a:avLst/>
          </a:prstGeom>
        </p:spPr>
        <p:txBody>
          <a:bodyPr anchor="t" rtlCol="false" tIns="0" lIns="0" bIns="0" rIns="0">
            <a:spAutoFit/>
          </a:bodyPr>
          <a:lstStyle/>
          <a:p>
            <a:pPr algn="l">
              <a:lnSpc>
                <a:spcPts val="4000"/>
              </a:lnSpc>
            </a:pPr>
            <a:r>
              <a:rPr lang="en-US" sz="4000">
                <a:solidFill>
                  <a:srgbClr val="227C9D"/>
                </a:solidFill>
                <a:latin typeface="Roboto Bold"/>
              </a:rPr>
              <a:t>HANDLING NULL VALUES</a:t>
            </a:r>
          </a:p>
        </p:txBody>
      </p:sp>
      <p:sp>
        <p:nvSpPr>
          <p:cNvPr name="TextBox 3" id="3"/>
          <p:cNvSpPr txBox="true"/>
          <p:nvPr/>
        </p:nvSpPr>
        <p:spPr>
          <a:xfrm rot="0">
            <a:off x="719124" y="3684287"/>
            <a:ext cx="16849752" cy="1118870"/>
          </a:xfrm>
          <a:prstGeom prst="rect">
            <a:avLst/>
          </a:prstGeom>
        </p:spPr>
        <p:txBody>
          <a:bodyPr anchor="t" rtlCol="false" tIns="0" lIns="0" bIns="0" rIns="0">
            <a:spAutoFit/>
          </a:bodyPr>
          <a:lstStyle/>
          <a:p>
            <a:pPr algn="l">
              <a:lnSpc>
                <a:spcPts val="4480"/>
              </a:lnSpc>
            </a:pPr>
            <a:r>
              <a:rPr lang="en-US" sz="3200">
                <a:solidFill>
                  <a:srgbClr val="227C9D"/>
                </a:solidFill>
                <a:latin typeface="Roboto"/>
              </a:rPr>
              <a:t>From previous result it is  evident that there is no  null value in the given data.So there is no need of updation.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66628" y="3869830"/>
            <a:ext cx="14774867" cy="3925518"/>
          </a:xfrm>
          <a:custGeom>
            <a:avLst/>
            <a:gdLst/>
            <a:ahLst/>
            <a:cxnLst/>
            <a:rect r="r" b="b" t="t" l="l"/>
            <a:pathLst>
              <a:path h="3925518" w="14774867">
                <a:moveTo>
                  <a:pt x="0" y="0"/>
                </a:moveTo>
                <a:lnTo>
                  <a:pt x="14774867" y="0"/>
                </a:lnTo>
                <a:lnTo>
                  <a:pt x="14774867" y="3925518"/>
                </a:lnTo>
                <a:lnTo>
                  <a:pt x="0" y="3925518"/>
                </a:lnTo>
                <a:lnTo>
                  <a:pt x="0" y="0"/>
                </a:lnTo>
                <a:close/>
              </a:path>
            </a:pathLst>
          </a:custGeom>
          <a:blipFill>
            <a:blip r:embed="rId2"/>
            <a:stretch>
              <a:fillRect l="0" t="-12600" r="0" b="-12600"/>
            </a:stretch>
          </a:blipFill>
          <a:ln w="38100" cap="sq">
            <a:solidFill>
              <a:srgbClr val="000000"/>
            </a:solidFill>
            <a:prstDash val="sysDot"/>
            <a:miter/>
          </a:ln>
        </p:spPr>
      </p:sp>
      <p:sp>
        <p:nvSpPr>
          <p:cNvPr name="TextBox 3" id="3"/>
          <p:cNvSpPr txBox="true"/>
          <p:nvPr/>
        </p:nvSpPr>
        <p:spPr>
          <a:xfrm rot="0">
            <a:off x="6058546" y="1332650"/>
            <a:ext cx="6170908" cy="539750"/>
          </a:xfrm>
          <a:prstGeom prst="rect">
            <a:avLst/>
          </a:prstGeom>
        </p:spPr>
        <p:txBody>
          <a:bodyPr anchor="t" rtlCol="false" tIns="0" lIns="0" bIns="0" rIns="0">
            <a:spAutoFit/>
          </a:bodyPr>
          <a:lstStyle/>
          <a:p>
            <a:pPr algn="l">
              <a:lnSpc>
                <a:spcPts val="4000"/>
              </a:lnSpc>
            </a:pPr>
            <a:r>
              <a:rPr lang="en-US" sz="4000">
                <a:solidFill>
                  <a:srgbClr val="227C9D"/>
                </a:solidFill>
                <a:latin typeface="Roboto Bold"/>
              </a:rPr>
              <a:t>TOTAL NUMBER OF ROWS</a:t>
            </a:r>
          </a:p>
        </p:txBody>
      </p:sp>
      <p:sp>
        <p:nvSpPr>
          <p:cNvPr name="TextBox 4" id="4"/>
          <p:cNvSpPr txBox="true"/>
          <p:nvPr/>
        </p:nvSpPr>
        <p:spPr>
          <a:xfrm rot="0">
            <a:off x="1266628" y="2537010"/>
            <a:ext cx="4137541" cy="589915"/>
          </a:xfrm>
          <a:prstGeom prst="rect">
            <a:avLst/>
          </a:prstGeom>
        </p:spPr>
        <p:txBody>
          <a:bodyPr anchor="t" rtlCol="false" tIns="0" lIns="0" bIns="0" rIns="0">
            <a:spAutoFit/>
          </a:bodyPr>
          <a:lstStyle/>
          <a:p>
            <a:pPr algn="ctr">
              <a:lnSpc>
                <a:spcPts val="4759"/>
              </a:lnSpc>
            </a:pPr>
            <a:r>
              <a:rPr lang="en-US" sz="3399">
                <a:solidFill>
                  <a:srgbClr val="227C9D"/>
                </a:solidFill>
                <a:latin typeface="Roboto"/>
              </a:rPr>
              <a:t>SQL Query and Result</a:t>
            </a:r>
          </a:p>
        </p:txBody>
      </p:sp>
      <p:sp>
        <p:nvSpPr>
          <p:cNvPr name="TextBox 5" id="5"/>
          <p:cNvSpPr txBox="true"/>
          <p:nvPr/>
        </p:nvSpPr>
        <p:spPr>
          <a:xfrm rot="0">
            <a:off x="1162069" y="8072019"/>
            <a:ext cx="1028462" cy="589915"/>
          </a:xfrm>
          <a:prstGeom prst="rect">
            <a:avLst/>
          </a:prstGeom>
        </p:spPr>
        <p:txBody>
          <a:bodyPr anchor="t" rtlCol="false" tIns="0" lIns="0" bIns="0" rIns="0">
            <a:spAutoFit/>
          </a:bodyPr>
          <a:lstStyle/>
          <a:p>
            <a:pPr algn="ctr">
              <a:lnSpc>
                <a:spcPts val="4759"/>
              </a:lnSpc>
            </a:pPr>
            <a:r>
              <a:rPr lang="en-US" sz="3399">
                <a:solidFill>
                  <a:srgbClr val="227C9D"/>
                </a:solidFill>
                <a:latin typeface="Roboto"/>
              </a:rPr>
              <a:t>Note:</a:t>
            </a:r>
          </a:p>
        </p:txBody>
      </p:sp>
      <p:sp>
        <p:nvSpPr>
          <p:cNvPr name="TextBox 6" id="6"/>
          <p:cNvSpPr txBox="true"/>
          <p:nvPr/>
        </p:nvSpPr>
        <p:spPr>
          <a:xfrm rot="0">
            <a:off x="1266628" y="8957209"/>
            <a:ext cx="5948785" cy="415291"/>
          </a:xfrm>
          <a:prstGeom prst="rect">
            <a:avLst/>
          </a:prstGeom>
        </p:spPr>
        <p:txBody>
          <a:bodyPr anchor="t" rtlCol="false" tIns="0" lIns="0" bIns="0" rIns="0">
            <a:spAutoFit/>
          </a:bodyPr>
          <a:lstStyle/>
          <a:p>
            <a:pPr algn="ctr">
              <a:lnSpc>
                <a:spcPts val="3359"/>
              </a:lnSpc>
            </a:pPr>
            <a:r>
              <a:rPr lang="en-US" sz="2399">
                <a:solidFill>
                  <a:srgbClr val="227C9D"/>
                </a:solidFill>
                <a:latin typeface="Roboto"/>
              </a:rPr>
              <a:t>There are 78386 rows in the given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62069" y="3725871"/>
            <a:ext cx="13081736" cy="4022473"/>
          </a:xfrm>
          <a:custGeom>
            <a:avLst/>
            <a:gdLst/>
            <a:ahLst/>
            <a:cxnLst/>
            <a:rect r="r" b="b" t="t" l="l"/>
            <a:pathLst>
              <a:path h="4022473" w="13081736">
                <a:moveTo>
                  <a:pt x="0" y="0"/>
                </a:moveTo>
                <a:lnTo>
                  <a:pt x="13081736" y="0"/>
                </a:lnTo>
                <a:lnTo>
                  <a:pt x="13081736" y="4022473"/>
                </a:lnTo>
                <a:lnTo>
                  <a:pt x="0" y="4022473"/>
                </a:lnTo>
                <a:lnTo>
                  <a:pt x="0" y="0"/>
                </a:lnTo>
                <a:close/>
              </a:path>
            </a:pathLst>
          </a:custGeom>
          <a:blipFill>
            <a:blip r:embed="rId2"/>
            <a:stretch>
              <a:fillRect l="0" t="-12534" r="-745" b="-19123"/>
            </a:stretch>
          </a:blipFill>
          <a:ln w="38100" cap="sq">
            <a:solidFill>
              <a:srgbClr val="000000"/>
            </a:solidFill>
            <a:prstDash val="sysDot"/>
            <a:miter/>
          </a:ln>
        </p:spPr>
      </p:sp>
      <p:sp>
        <p:nvSpPr>
          <p:cNvPr name="TextBox 3" id="3"/>
          <p:cNvSpPr txBox="true"/>
          <p:nvPr/>
        </p:nvSpPr>
        <p:spPr>
          <a:xfrm rot="0">
            <a:off x="5790398" y="1381405"/>
            <a:ext cx="6707204" cy="539750"/>
          </a:xfrm>
          <a:prstGeom prst="rect">
            <a:avLst/>
          </a:prstGeom>
        </p:spPr>
        <p:txBody>
          <a:bodyPr anchor="t" rtlCol="false" tIns="0" lIns="0" bIns="0" rIns="0">
            <a:spAutoFit/>
          </a:bodyPr>
          <a:lstStyle/>
          <a:p>
            <a:pPr algn="l">
              <a:lnSpc>
                <a:spcPts val="4000"/>
              </a:lnSpc>
            </a:pPr>
            <a:r>
              <a:rPr lang="en-US" sz="4000">
                <a:solidFill>
                  <a:srgbClr val="227C9D"/>
                </a:solidFill>
                <a:latin typeface="Roboto Bold"/>
              </a:rPr>
              <a:t>START DATE AND END DATE</a:t>
            </a:r>
          </a:p>
        </p:txBody>
      </p:sp>
      <p:sp>
        <p:nvSpPr>
          <p:cNvPr name="TextBox 4" id="4"/>
          <p:cNvSpPr txBox="true"/>
          <p:nvPr/>
        </p:nvSpPr>
        <p:spPr>
          <a:xfrm rot="0">
            <a:off x="1266628" y="2488256"/>
            <a:ext cx="4137541" cy="589915"/>
          </a:xfrm>
          <a:prstGeom prst="rect">
            <a:avLst/>
          </a:prstGeom>
        </p:spPr>
        <p:txBody>
          <a:bodyPr anchor="t" rtlCol="false" tIns="0" lIns="0" bIns="0" rIns="0">
            <a:spAutoFit/>
          </a:bodyPr>
          <a:lstStyle/>
          <a:p>
            <a:pPr algn="ctr">
              <a:lnSpc>
                <a:spcPts val="4759"/>
              </a:lnSpc>
            </a:pPr>
            <a:r>
              <a:rPr lang="en-US" sz="3399">
                <a:solidFill>
                  <a:srgbClr val="227C9D"/>
                </a:solidFill>
                <a:latin typeface="Roboto"/>
              </a:rPr>
              <a:t>SQL Query and Result</a:t>
            </a:r>
          </a:p>
        </p:txBody>
      </p:sp>
      <p:sp>
        <p:nvSpPr>
          <p:cNvPr name="TextBox 5" id="5"/>
          <p:cNvSpPr txBox="true"/>
          <p:nvPr/>
        </p:nvSpPr>
        <p:spPr>
          <a:xfrm rot="0">
            <a:off x="1162069" y="8072019"/>
            <a:ext cx="1028462" cy="589915"/>
          </a:xfrm>
          <a:prstGeom prst="rect">
            <a:avLst/>
          </a:prstGeom>
        </p:spPr>
        <p:txBody>
          <a:bodyPr anchor="t" rtlCol="false" tIns="0" lIns="0" bIns="0" rIns="0">
            <a:spAutoFit/>
          </a:bodyPr>
          <a:lstStyle/>
          <a:p>
            <a:pPr algn="ctr">
              <a:lnSpc>
                <a:spcPts val="4759"/>
              </a:lnSpc>
            </a:pPr>
            <a:r>
              <a:rPr lang="en-US" sz="3399">
                <a:solidFill>
                  <a:srgbClr val="227C9D"/>
                </a:solidFill>
                <a:latin typeface="Roboto"/>
              </a:rPr>
              <a:t>Note:</a:t>
            </a:r>
          </a:p>
        </p:txBody>
      </p:sp>
      <p:sp>
        <p:nvSpPr>
          <p:cNvPr name="TextBox 6" id="6"/>
          <p:cNvSpPr txBox="true"/>
          <p:nvPr/>
        </p:nvSpPr>
        <p:spPr>
          <a:xfrm rot="0">
            <a:off x="1109205" y="8957209"/>
            <a:ext cx="5295342" cy="834391"/>
          </a:xfrm>
          <a:prstGeom prst="rect">
            <a:avLst/>
          </a:prstGeom>
        </p:spPr>
        <p:txBody>
          <a:bodyPr anchor="t" rtlCol="false" tIns="0" lIns="0" bIns="0" rIns="0">
            <a:spAutoFit/>
          </a:bodyPr>
          <a:lstStyle/>
          <a:p>
            <a:pPr algn="ctr">
              <a:lnSpc>
                <a:spcPts val="3359"/>
              </a:lnSpc>
            </a:pPr>
            <a:r>
              <a:rPr lang="en-US" sz="2399">
                <a:solidFill>
                  <a:srgbClr val="227C9D"/>
                </a:solidFill>
                <a:latin typeface="Roboto"/>
              </a:rPr>
              <a:t>Start date of dataset:2020-01-22</a:t>
            </a:r>
          </a:p>
          <a:p>
            <a:pPr algn="ctr">
              <a:lnSpc>
                <a:spcPts val="3359"/>
              </a:lnSpc>
            </a:pPr>
            <a:r>
              <a:rPr lang="en-US" sz="2399">
                <a:solidFill>
                  <a:srgbClr val="227C9D"/>
                </a:solidFill>
                <a:latin typeface="Roboto"/>
              </a:rPr>
              <a:t>End date of dataset:2021-06-13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585757"/>
            <a:ext cx="13529167" cy="4083490"/>
          </a:xfrm>
          <a:custGeom>
            <a:avLst/>
            <a:gdLst/>
            <a:ahLst/>
            <a:cxnLst/>
            <a:rect r="r" b="b" t="t" l="l"/>
            <a:pathLst>
              <a:path h="4083490" w="13529167">
                <a:moveTo>
                  <a:pt x="0" y="0"/>
                </a:moveTo>
                <a:lnTo>
                  <a:pt x="13529167" y="0"/>
                </a:lnTo>
                <a:lnTo>
                  <a:pt x="13529167" y="4083490"/>
                </a:lnTo>
                <a:lnTo>
                  <a:pt x="0" y="4083490"/>
                </a:lnTo>
                <a:lnTo>
                  <a:pt x="0" y="0"/>
                </a:lnTo>
                <a:close/>
              </a:path>
            </a:pathLst>
          </a:custGeom>
          <a:blipFill>
            <a:blip r:embed="rId2"/>
            <a:stretch>
              <a:fillRect l="0" t="-2375" r="0" b="-2375"/>
            </a:stretch>
          </a:blipFill>
          <a:ln w="38100" cap="sq">
            <a:solidFill>
              <a:srgbClr val="000000"/>
            </a:solidFill>
            <a:prstDash val="sysDot"/>
            <a:miter/>
          </a:ln>
        </p:spPr>
      </p:sp>
      <p:sp>
        <p:nvSpPr>
          <p:cNvPr name="TextBox 3" id="3"/>
          <p:cNvSpPr txBox="true"/>
          <p:nvPr/>
        </p:nvSpPr>
        <p:spPr>
          <a:xfrm rot="0">
            <a:off x="3397812" y="1095375"/>
            <a:ext cx="9266799" cy="539750"/>
          </a:xfrm>
          <a:prstGeom prst="rect">
            <a:avLst/>
          </a:prstGeom>
        </p:spPr>
        <p:txBody>
          <a:bodyPr anchor="t" rtlCol="false" tIns="0" lIns="0" bIns="0" rIns="0">
            <a:spAutoFit/>
          </a:bodyPr>
          <a:lstStyle/>
          <a:p>
            <a:pPr algn="l">
              <a:lnSpc>
                <a:spcPts val="4000"/>
              </a:lnSpc>
            </a:pPr>
            <a:r>
              <a:rPr lang="en-US" sz="4000">
                <a:solidFill>
                  <a:srgbClr val="227C9D"/>
                </a:solidFill>
                <a:latin typeface="Roboto Bold"/>
              </a:rPr>
              <a:t>NUMBER OF MONTHS IN THE DATASET</a:t>
            </a:r>
          </a:p>
        </p:txBody>
      </p:sp>
      <p:sp>
        <p:nvSpPr>
          <p:cNvPr name="TextBox 4" id="4"/>
          <p:cNvSpPr txBox="true"/>
          <p:nvPr/>
        </p:nvSpPr>
        <p:spPr>
          <a:xfrm rot="0">
            <a:off x="1028700" y="2516870"/>
            <a:ext cx="4137541" cy="589915"/>
          </a:xfrm>
          <a:prstGeom prst="rect">
            <a:avLst/>
          </a:prstGeom>
        </p:spPr>
        <p:txBody>
          <a:bodyPr anchor="t" rtlCol="false" tIns="0" lIns="0" bIns="0" rIns="0">
            <a:spAutoFit/>
          </a:bodyPr>
          <a:lstStyle/>
          <a:p>
            <a:pPr algn="ctr">
              <a:lnSpc>
                <a:spcPts val="4759"/>
              </a:lnSpc>
            </a:pPr>
            <a:r>
              <a:rPr lang="en-US" sz="3399">
                <a:solidFill>
                  <a:srgbClr val="227C9D"/>
                </a:solidFill>
                <a:latin typeface="Roboto"/>
              </a:rPr>
              <a:t>SQL Query and Result</a:t>
            </a:r>
          </a:p>
        </p:txBody>
      </p:sp>
      <p:sp>
        <p:nvSpPr>
          <p:cNvPr name="TextBox 5" id="5"/>
          <p:cNvSpPr txBox="true"/>
          <p:nvPr/>
        </p:nvSpPr>
        <p:spPr>
          <a:xfrm rot="0">
            <a:off x="1162069" y="8072019"/>
            <a:ext cx="1028462" cy="589915"/>
          </a:xfrm>
          <a:prstGeom prst="rect">
            <a:avLst/>
          </a:prstGeom>
        </p:spPr>
        <p:txBody>
          <a:bodyPr anchor="t" rtlCol="false" tIns="0" lIns="0" bIns="0" rIns="0">
            <a:spAutoFit/>
          </a:bodyPr>
          <a:lstStyle/>
          <a:p>
            <a:pPr algn="ctr">
              <a:lnSpc>
                <a:spcPts val="4759"/>
              </a:lnSpc>
            </a:pPr>
            <a:r>
              <a:rPr lang="en-US" sz="3399">
                <a:solidFill>
                  <a:srgbClr val="227C9D"/>
                </a:solidFill>
                <a:latin typeface="Roboto"/>
              </a:rPr>
              <a:t>Note:</a:t>
            </a:r>
          </a:p>
        </p:txBody>
      </p:sp>
      <p:sp>
        <p:nvSpPr>
          <p:cNvPr name="TextBox 6" id="6"/>
          <p:cNvSpPr txBox="true"/>
          <p:nvPr/>
        </p:nvSpPr>
        <p:spPr>
          <a:xfrm rot="0">
            <a:off x="1162069" y="8843009"/>
            <a:ext cx="6429905" cy="415291"/>
          </a:xfrm>
          <a:prstGeom prst="rect">
            <a:avLst/>
          </a:prstGeom>
        </p:spPr>
        <p:txBody>
          <a:bodyPr anchor="t" rtlCol="false" tIns="0" lIns="0" bIns="0" rIns="0">
            <a:spAutoFit/>
          </a:bodyPr>
          <a:lstStyle/>
          <a:p>
            <a:pPr algn="ctr">
              <a:lnSpc>
                <a:spcPts val="3359"/>
              </a:lnSpc>
            </a:pPr>
            <a:r>
              <a:rPr lang="en-US" sz="2399">
                <a:solidFill>
                  <a:srgbClr val="227C9D"/>
                </a:solidFill>
                <a:latin typeface="Roboto"/>
              </a:rPr>
              <a:t>There are 18 months in the given dataset.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700063"/>
            <a:ext cx="9661917" cy="6367543"/>
          </a:xfrm>
          <a:custGeom>
            <a:avLst/>
            <a:gdLst/>
            <a:ahLst/>
            <a:cxnLst/>
            <a:rect r="r" b="b" t="t" l="l"/>
            <a:pathLst>
              <a:path h="6367543" w="9661917">
                <a:moveTo>
                  <a:pt x="0" y="0"/>
                </a:moveTo>
                <a:lnTo>
                  <a:pt x="9661917" y="0"/>
                </a:lnTo>
                <a:lnTo>
                  <a:pt x="9661917" y="6367543"/>
                </a:lnTo>
                <a:lnTo>
                  <a:pt x="0" y="6367543"/>
                </a:lnTo>
                <a:lnTo>
                  <a:pt x="0" y="0"/>
                </a:lnTo>
                <a:close/>
              </a:path>
            </a:pathLst>
          </a:custGeom>
          <a:blipFill>
            <a:blip r:embed="rId2"/>
            <a:stretch>
              <a:fillRect l="0" t="0" r="0" b="0"/>
            </a:stretch>
          </a:blipFill>
          <a:ln w="38100" cap="sq">
            <a:solidFill>
              <a:srgbClr val="000000"/>
            </a:solidFill>
            <a:prstDash val="sysDot"/>
            <a:miter/>
          </a:ln>
        </p:spPr>
      </p:sp>
      <p:sp>
        <p:nvSpPr>
          <p:cNvPr name="TextBox 3" id="3"/>
          <p:cNvSpPr txBox="true"/>
          <p:nvPr/>
        </p:nvSpPr>
        <p:spPr>
          <a:xfrm rot="0">
            <a:off x="628129" y="1412277"/>
            <a:ext cx="17031741" cy="539750"/>
          </a:xfrm>
          <a:prstGeom prst="rect">
            <a:avLst/>
          </a:prstGeom>
        </p:spPr>
        <p:txBody>
          <a:bodyPr anchor="t" rtlCol="false" tIns="0" lIns="0" bIns="0" rIns="0">
            <a:spAutoFit/>
          </a:bodyPr>
          <a:lstStyle/>
          <a:p>
            <a:pPr algn="l">
              <a:lnSpc>
                <a:spcPts val="4000"/>
              </a:lnSpc>
            </a:pPr>
            <a:r>
              <a:rPr lang="en-US" sz="4000">
                <a:solidFill>
                  <a:srgbClr val="227C9D"/>
                </a:solidFill>
                <a:latin typeface="Roboto Bold"/>
              </a:rPr>
              <a:t>MONTHLY AVERAGE FOR CONFIRMED,DEATHS AND RECOVERED CASES</a:t>
            </a:r>
          </a:p>
        </p:txBody>
      </p:sp>
      <p:sp>
        <p:nvSpPr>
          <p:cNvPr name="TextBox 4" id="4"/>
          <p:cNvSpPr txBox="true"/>
          <p:nvPr/>
        </p:nvSpPr>
        <p:spPr>
          <a:xfrm rot="0">
            <a:off x="1566007" y="2492988"/>
            <a:ext cx="4137541" cy="589915"/>
          </a:xfrm>
          <a:prstGeom prst="rect">
            <a:avLst/>
          </a:prstGeom>
        </p:spPr>
        <p:txBody>
          <a:bodyPr anchor="t" rtlCol="false" tIns="0" lIns="0" bIns="0" rIns="0">
            <a:spAutoFit/>
          </a:bodyPr>
          <a:lstStyle/>
          <a:p>
            <a:pPr algn="ctr">
              <a:lnSpc>
                <a:spcPts val="4759"/>
              </a:lnSpc>
            </a:pPr>
            <a:r>
              <a:rPr lang="en-US" sz="3399">
                <a:solidFill>
                  <a:srgbClr val="227C9D"/>
                </a:solidFill>
                <a:latin typeface="Roboto"/>
              </a:rPr>
              <a:t>SQL Query and Result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880819"/>
            <a:ext cx="9239985" cy="5377481"/>
          </a:xfrm>
          <a:custGeom>
            <a:avLst/>
            <a:gdLst/>
            <a:ahLst/>
            <a:cxnLst/>
            <a:rect r="r" b="b" t="t" l="l"/>
            <a:pathLst>
              <a:path h="5377481" w="9239985">
                <a:moveTo>
                  <a:pt x="0" y="0"/>
                </a:moveTo>
                <a:lnTo>
                  <a:pt x="9239985" y="0"/>
                </a:lnTo>
                <a:lnTo>
                  <a:pt x="9239985" y="5377481"/>
                </a:lnTo>
                <a:lnTo>
                  <a:pt x="0" y="5377481"/>
                </a:lnTo>
                <a:lnTo>
                  <a:pt x="0" y="0"/>
                </a:lnTo>
                <a:close/>
              </a:path>
            </a:pathLst>
          </a:custGeom>
          <a:blipFill>
            <a:blip r:embed="rId2"/>
            <a:stretch>
              <a:fillRect l="-18467" t="-30582" r="-27173" b="-10183"/>
            </a:stretch>
          </a:blipFill>
          <a:ln w="38100" cap="sq">
            <a:solidFill>
              <a:srgbClr val="000000"/>
            </a:solidFill>
            <a:prstDash val="sysDot"/>
            <a:miter/>
          </a:ln>
        </p:spPr>
      </p:sp>
      <p:sp>
        <p:nvSpPr>
          <p:cNvPr name="TextBox 3" id="3"/>
          <p:cNvSpPr txBox="true"/>
          <p:nvPr/>
        </p:nvSpPr>
        <p:spPr>
          <a:xfrm rot="0">
            <a:off x="3845906" y="1095375"/>
            <a:ext cx="10596189" cy="539750"/>
          </a:xfrm>
          <a:prstGeom prst="rect">
            <a:avLst/>
          </a:prstGeom>
        </p:spPr>
        <p:txBody>
          <a:bodyPr anchor="t" rtlCol="false" tIns="0" lIns="0" bIns="0" rIns="0">
            <a:spAutoFit/>
          </a:bodyPr>
          <a:lstStyle/>
          <a:p>
            <a:pPr algn="l">
              <a:lnSpc>
                <a:spcPts val="4000"/>
              </a:lnSpc>
            </a:pPr>
            <a:r>
              <a:rPr lang="en-US" sz="4000">
                <a:solidFill>
                  <a:srgbClr val="227C9D"/>
                </a:solidFill>
                <a:latin typeface="Roboto Bold"/>
              </a:rPr>
              <a:t>MOST FREQUENT VALUE FOR EACH MONTH</a:t>
            </a:r>
          </a:p>
        </p:txBody>
      </p:sp>
      <p:sp>
        <p:nvSpPr>
          <p:cNvPr name="TextBox 4" id="4"/>
          <p:cNvSpPr txBox="true"/>
          <p:nvPr/>
        </p:nvSpPr>
        <p:spPr>
          <a:xfrm rot="0">
            <a:off x="1511151" y="2424915"/>
            <a:ext cx="4137541" cy="589915"/>
          </a:xfrm>
          <a:prstGeom prst="rect">
            <a:avLst/>
          </a:prstGeom>
        </p:spPr>
        <p:txBody>
          <a:bodyPr anchor="t" rtlCol="false" tIns="0" lIns="0" bIns="0" rIns="0">
            <a:spAutoFit/>
          </a:bodyPr>
          <a:lstStyle/>
          <a:p>
            <a:pPr algn="ctr">
              <a:lnSpc>
                <a:spcPts val="4759"/>
              </a:lnSpc>
            </a:pPr>
            <a:r>
              <a:rPr lang="en-US" sz="3399">
                <a:solidFill>
                  <a:srgbClr val="227C9D"/>
                </a:solidFill>
                <a:latin typeface="Roboto"/>
              </a:rPr>
              <a:t>SQL Query and Result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DAGEjXeZH74</dc:identifier>
  <dcterms:modified xsi:type="dcterms:W3CDTF">2011-08-01T06:04:30Z</dcterms:modified>
  <cp:revision>1</cp:revision>
  <dc:title>Corona Analysis</dc:title>
</cp:coreProperties>
</file>